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56" r:id="rId3"/>
    <p:sldId id="257" r:id="rId4"/>
    <p:sldId id="305" r:id="rId5"/>
    <p:sldId id="290" r:id="rId6"/>
    <p:sldId id="289" r:id="rId7"/>
    <p:sldId id="306" r:id="rId8"/>
    <p:sldId id="291" r:id="rId9"/>
    <p:sldId id="277" r:id="rId10"/>
    <p:sldId id="292" r:id="rId11"/>
    <p:sldId id="293" r:id="rId12"/>
    <p:sldId id="278" r:id="rId13"/>
    <p:sldId id="317" r:id="rId14"/>
    <p:sldId id="294" r:id="rId15"/>
    <p:sldId id="281" r:id="rId16"/>
    <p:sldId id="282" r:id="rId17"/>
    <p:sldId id="283" r:id="rId18"/>
    <p:sldId id="279" r:id="rId19"/>
    <p:sldId id="284" r:id="rId20"/>
    <p:sldId id="307" r:id="rId21"/>
    <p:sldId id="295" r:id="rId22"/>
    <p:sldId id="308" r:id="rId23"/>
    <p:sldId id="296" r:id="rId24"/>
    <p:sldId id="309" r:id="rId25"/>
    <p:sldId id="297" r:id="rId26"/>
    <p:sldId id="310" r:id="rId27"/>
    <p:sldId id="285" r:id="rId28"/>
    <p:sldId id="304" r:id="rId29"/>
    <p:sldId id="286" r:id="rId30"/>
    <p:sldId id="311" r:id="rId31"/>
    <p:sldId id="298" r:id="rId32"/>
    <p:sldId id="312" r:id="rId33"/>
    <p:sldId id="299" r:id="rId34"/>
    <p:sldId id="313" r:id="rId35"/>
    <p:sldId id="300" r:id="rId36"/>
    <p:sldId id="316" r:id="rId37"/>
    <p:sldId id="287" r:id="rId38"/>
    <p:sldId id="301" r:id="rId39"/>
    <p:sldId id="314" r:id="rId40"/>
    <p:sldId id="302" r:id="rId41"/>
    <p:sldId id="273" r:id="rId42"/>
    <p:sldId id="288" r:id="rId43"/>
    <p:sldId id="303" r:id="rId44"/>
    <p:sldId id="318" r:id="rId45"/>
    <p:sldId id="319" r:id="rId46"/>
    <p:sldId id="320" r:id="rId47"/>
    <p:sldId id="321" r:id="rId48"/>
    <p:sldId id="322" r:id="rId49"/>
    <p:sldId id="323"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2" clrIdx="0"/>
  <p:cmAuthor id="1" name="John Fredrick" initials="JF"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1" autoAdjust="0"/>
    <p:restoredTop sz="94660"/>
  </p:normalViewPr>
  <p:slideViewPr>
    <p:cSldViewPr>
      <p:cViewPr varScale="1">
        <p:scale>
          <a:sx n="152" d="100"/>
          <a:sy n="152" d="100"/>
        </p:scale>
        <p:origin x="660" y="138"/>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7/7/2016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7/7/2016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1968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41404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521799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51110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1782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70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775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475706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109533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917089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42127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7/7/2016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2870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74598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woodweb.com/Resources/wood_eng_handbook/wood_handbook_fpl_2010.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Fire Retardants and Truss Design</a:t>
            </a:r>
          </a:p>
        </p:txBody>
      </p:sp>
      <p:sp>
        <p:nvSpPr>
          <p:cNvPr id="3" name="Subtitle 2"/>
          <p:cNvSpPr>
            <a:spLocks noGrp="1"/>
          </p:cNvSpPr>
          <p:nvPr>
            <p:ph type="subTitle" idx="1"/>
          </p:nvPr>
        </p:nvSpPr>
        <p:spPr/>
        <p:txBody>
          <a:bodyPr/>
          <a:lstStyle/>
          <a:p>
            <a:r>
              <a:rPr lang="en-US" dirty="0" smtClean="0"/>
              <a:t>Overview</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Truss</a:t>
            </a:r>
            <a:r>
              <a:rPr lang="en-US" dirty="0" smtClean="0"/>
              <a:t> </a:t>
            </a:r>
            <a:r>
              <a:rPr lang="en-US" b="1" dirty="0"/>
              <a:t>Manufacturer </a:t>
            </a:r>
            <a:r>
              <a:rPr lang="en-US" b="1" dirty="0" smtClean="0"/>
              <a:t>- </a:t>
            </a:r>
            <a:r>
              <a:rPr lang="en-US" dirty="0"/>
              <a:t>Person or organization engaged in the fabrication of Trusses.</a:t>
            </a:r>
          </a:p>
          <a:p>
            <a:r>
              <a:rPr lang="en-US" b="1" dirty="0"/>
              <a:t>Truss Design </a:t>
            </a:r>
            <a:r>
              <a:rPr lang="en-US" b="1" dirty="0" smtClean="0"/>
              <a:t>Drawings (TDD) -</a:t>
            </a:r>
            <a:r>
              <a:rPr lang="en-US" dirty="0" smtClean="0"/>
              <a:t> </a:t>
            </a:r>
            <a:r>
              <a:rPr lang="en-US" dirty="0"/>
              <a:t>The written, graphic and pictorial depiction of each individual truss shall be provided to the building official for approval prior to installation. Truss design drawings shall also be provided with the shipment of trusses delivered to the job site. Truss design drawings shall include, at a minimum, the information specified below: [2303.4.1.1]</a:t>
            </a:r>
          </a:p>
          <a:p>
            <a:endParaRPr lang="en-US" dirty="0"/>
          </a:p>
        </p:txBody>
      </p:sp>
    </p:spTree>
    <p:extLst>
      <p:ext uri="{BB962C8B-B14F-4D97-AF65-F5344CB8AC3E}">
        <p14:creationId xmlns:p14="http://schemas.microsoft.com/office/powerpoint/2010/main" val="1152108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a:t>Code requirements related to fire-retardant-treated wood are located in two places in the </a:t>
            </a:r>
            <a:r>
              <a:rPr lang="en-US" i="1" dirty="0"/>
              <a:t>IBC</a:t>
            </a:r>
            <a:r>
              <a:rPr lang="en-US" dirty="0"/>
              <a:t>.</a:t>
            </a:r>
            <a:endParaRPr lang="en-US" sz="3600" dirty="0"/>
          </a:p>
          <a:p>
            <a:pPr lvl="1"/>
            <a:r>
              <a:rPr lang="en-US" dirty="0"/>
              <a:t>Chapter 6 of the </a:t>
            </a:r>
            <a:r>
              <a:rPr lang="en-US" i="1" dirty="0"/>
              <a:t>IBC</a:t>
            </a:r>
            <a:r>
              <a:rPr lang="en-US" dirty="0"/>
              <a:t> details under what circumstances fire retardant treated wood is permitted, and the acceptable exceptions to these rules</a:t>
            </a:r>
            <a:r>
              <a:rPr lang="en-US" dirty="0" smtClean="0"/>
              <a:t>.</a:t>
            </a:r>
            <a:endParaRPr lang="en-US" sz="3200" dirty="0" smtClean="0"/>
          </a:p>
          <a:p>
            <a:pPr lvl="1"/>
            <a:r>
              <a:rPr lang="en-US" dirty="0" smtClean="0"/>
              <a:t>Chapter </a:t>
            </a:r>
            <a:r>
              <a:rPr lang="en-US" dirty="0"/>
              <a:t>23 governs the materials, design, construction and quality of wood members and their fasteners, including FRTW</a:t>
            </a:r>
            <a:r>
              <a:rPr lang="en-US" dirty="0" smtClean="0"/>
              <a:t>.</a:t>
            </a:r>
            <a:endParaRPr lang="en-US" sz="3200" dirty="0"/>
          </a:p>
        </p:txBody>
      </p:sp>
    </p:spTree>
    <p:extLst>
      <p:ext uri="{BB962C8B-B14F-4D97-AF65-F5344CB8AC3E}">
        <p14:creationId xmlns:p14="http://schemas.microsoft.com/office/powerpoint/2010/main" val="325859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a:bodyPr>
          <a:lstStyle/>
          <a:p>
            <a:r>
              <a:rPr lang="en-US" dirty="0" smtClean="0"/>
              <a:t>Requirements </a:t>
            </a:r>
            <a:r>
              <a:rPr lang="en-US" dirty="0"/>
              <a:t>related to fire retardant materials specific to trusses are located in </a:t>
            </a:r>
            <a:r>
              <a:rPr lang="en-US" i="1" dirty="0"/>
              <a:t>ANSI/TPI 1</a:t>
            </a:r>
            <a:r>
              <a:rPr lang="en-US" dirty="0"/>
              <a:t> –</a:t>
            </a:r>
            <a:r>
              <a:rPr lang="en-US" i="1" dirty="0"/>
              <a:t> Design Standard for the Manufacture of Metal Plate Connected Wood Trusses</a:t>
            </a:r>
            <a:r>
              <a:rPr lang="en-US" dirty="0"/>
              <a:t>.</a:t>
            </a:r>
            <a:endParaRPr lang="en-US" sz="3600" dirty="0"/>
          </a:p>
          <a:p>
            <a:pPr lvl="1"/>
            <a:r>
              <a:rPr lang="en-US" dirty="0"/>
              <a:t>Chapter 3 of </a:t>
            </a:r>
            <a:r>
              <a:rPr lang="en-US" i="1" dirty="0"/>
              <a:t>ANSI/TPI 1</a:t>
            </a:r>
            <a:r>
              <a:rPr lang="en-US" dirty="0"/>
              <a:t> stipulates that lumber treated with fire retardant chemicals must be identified and clearly marked by the manufacturer.</a:t>
            </a:r>
            <a:endParaRPr lang="en-US" sz="3200" dirty="0"/>
          </a:p>
          <a:p>
            <a:pPr lvl="1"/>
            <a:r>
              <a:rPr lang="en-US" dirty="0"/>
              <a:t>Chapter 6 of </a:t>
            </a:r>
            <a:r>
              <a:rPr lang="en-US" i="1" dirty="0"/>
              <a:t>ANSI/TPI 1</a:t>
            </a:r>
            <a:r>
              <a:rPr lang="en-US" dirty="0"/>
              <a:t> details the appropriate reductions for both lumber design values and metal connector plate values, including FRTW.</a:t>
            </a:r>
            <a:endParaRPr lang="en-US" sz="3200" dirty="0"/>
          </a:p>
          <a:p>
            <a:pPr marL="0" indent="0">
              <a:buNone/>
            </a:pPr>
            <a:endParaRPr lang="en-US" sz="3600" dirty="0"/>
          </a:p>
        </p:txBody>
      </p:sp>
    </p:spTree>
    <p:extLst>
      <p:ext uri="{BB962C8B-B14F-4D97-AF65-F5344CB8AC3E}">
        <p14:creationId xmlns:p14="http://schemas.microsoft.com/office/powerpoint/2010/main" val="152001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AWC </a:t>
            </a:r>
            <a:r>
              <a:rPr lang="en-US" i="1" dirty="0"/>
              <a:t>NDS</a:t>
            </a:r>
            <a:r>
              <a:rPr lang="en-US" dirty="0"/>
              <a:t> includes fire-retardant-treatment reductions for the material in Chapter 2</a:t>
            </a:r>
            <a:r>
              <a:rPr lang="en-US" sz="3600" dirty="0"/>
              <a:t> </a:t>
            </a:r>
            <a:r>
              <a:rPr lang="en-US" dirty="0"/>
              <a:t>and connections in Chapter 11:</a:t>
            </a:r>
            <a:endParaRPr lang="en-US" sz="3600" dirty="0"/>
          </a:p>
          <a:p>
            <a:pPr lvl="1"/>
            <a:r>
              <a:rPr lang="en-US" b="1" dirty="0"/>
              <a:t>2.3.4 Fire Retardant Treatment</a:t>
            </a:r>
            <a:r>
              <a:rPr lang="en-US" dirty="0"/>
              <a:t> The effects of fire retardant chemical treatment on strength shall be accounted for in the design. Adjusted design values, including adjusted connection design values, for lumber and structural glued laminated timber pressure-treated with fire retardant chemicals </a:t>
            </a:r>
            <a:r>
              <a:rPr lang="en-US" b="1" dirty="0"/>
              <a:t>shall be obtained from the company providing the treatment and redrying service</a:t>
            </a:r>
            <a:r>
              <a:rPr lang="en-US" dirty="0"/>
              <a:t>. Load duration factors greater than 1.6 shall not apply to structural members pressure-treated with fire retardant chemicals (see Table 2.3.2).</a:t>
            </a:r>
            <a:endParaRPr lang="en-US" sz="3200" dirty="0"/>
          </a:p>
          <a:p>
            <a:pPr lvl="1"/>
            <a:r>
              <a:rPr lang="en-US" b="1" dirty="0"/>
              <a:t>11.3.5 Fire Retardant Treatment </a:t>
            </a:r>
            <a:r>
              <a:rPr lang="en-US" dirty="0"/>
              <a:t>Adjusted design values for connections in lumber and structural glued laminated timber pressure-treated with fire retardant chemicals </a:t>
            </a:r>
            <a:r>
              <a:rPr lang="en-US" b="1" dirty="0"/>
              <a:t>shall be obtained from the company providing the treatment and redrying service</a:t>
            </a:r>
            <a:r>
              <a:rPr lang="en-US" dirty="0"/>
              <a:t> (see 2.3.4). The impact load duration factor shall not apply to connections in wood pressure-treated with fire retardant chemicals (see Table 2.3.2).</a:t>
            </a:r>
            <a:endParaRPr lang="en-US" sz="3200" dirty="0"/>
          </a:p>
          <a:p>
            <a:endParaRPr lang="en-US" dirty="0"/>
          </a:p>
        </p:txBody>
      </p:sp>
    </p:spTree>
    <p:extLst>
      <p:ext uri="{BB962C8B-B14F-4D97-AF65-F5344CB8AC3E}">
        <p14:creationId xmlns:p14="http://schemas.microsoft.com/office/powerpoint/2010/main" val="1498764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70000" lnSpcReduction="20000"/>
          </a:bodyPr>
          <a:lstStyle/>
          <a:p>
            <a:r>
              <a:rPr lang="en-US" i="1" dirty="0" smtClean="0"/>
              <a:t>IBC</a:t>
            </a:r>
            <a:r>
              <a:rPr lang="en-US" dirty="0" smtClean="0"/>
              <a:t> Chapter 6 addresses types of construction and includes information on when and where fire-retardant-treated wood may be used. </a:t>
            </a:r>
          </a:p>
          <a:p>
            <a:pPr lvl="1"/>
            <a:r>
              <a:rPr lang="en-US" dirty="0" smtClean="0"/>
              <a:t>Fire retardant materials are permitted in non-bearing walls with low fire-resistance ratings and in roof construction and decking.</a:t>
            </a:r>
          </a:p>
          <a:p>
            <a:r>
              <a:rPr lang="en-US" i="1" dirty="0" smtClean="0"/>
              <a:t>IBC</a:t>
            </a:r>
            <a:r>
              <a:rPr lang="en-US" dirty="0" smtClean="0"/>
              <a:t> </a:t>
            </a:r>
            <a:r>
              <a:rPr lang="en-US" dirty="0"/>
              <a:t>Chapter 23 </a:t>
            </a:r>
            <a:r>
              <a:rPr lang="en-US" dirty="0" smtClean="0"/>
              <a:t>Wood includes </a:t>
            </a:r>
            <a:r>
              <a:rPr lang="en-US" dirty="0"/>
              <a:t>information regarding fire-retardant-treated </a:t>
            </a:r>
            <a:r>
              <a:rPr lang="en-US" dirty="0" smtClean="0"/>
              <a:t>wood.</a:t>
            </a:r>
            <a:endParaRPr lang="en-US" dirty="0"/>
          </a:p>
          <a:p>
            <a:endParaRPr lang="en-US" dirty="0"/>
          </a:p>
        </p:txBody>
      </p:sp>
      <p:sp>
        <p:nvSpPr>
          <p:cNvPr id="4" name="Content Placeholder 3"/>
          <p:cNvSpPr>
            <a:spLocks noGrp="1"/>
          </p:cNvSpPr>
          <p:nvPr>
            <p:ph sz="half" idx="2"/>
          </p:nvPr>
        </p:nvSpPr>
        <p:spPr/>
        <p:txBody>
          <a:bodyPr>
            <a:normAutofit fontScale="70000" lnSpcReduction="20000"/>
          </a:bodyPr>
          <a:lstStyle/>
          <a:p>
            <a:r>
              <a:rPr lang="en-US" dirty="0" smtClean="0"/>
              <a:t>IBC Chapter 6 (2015)</a:t>
            </a:r>
          </a:p>
          <a:p>
            <a:r>
              <a:rPr lang="en-US" dirty="0"/>
              <a:t>IBC Chapter </a:t>
            </a:r>
            <a:r>
              <a:rPr lang="en-US" dirty="0" smtClean="0"/>
              <a:t>23 </a:t>
            </a:r>
            <a:r>
              <a:rPr lang="en-US" dirty="0"/>
              <a:t>(2015)</a:t>
            </a:r>
          </a:p>
          <a:p>
            <a:endParaRPr lang="en-US" dirty="0"/>
          </a:p>
        </p:txBody>
      </p:sp>
    </p:spTree>
    <p:extLst>
      <p:ext uri="{BB962C8B-B14F-4D97-AF65-F5344CB8AC3E}">
        <p14:creationId xmlns:p14="http://schemas.microsoft.com/office/powerpoint/2010/main" val="383807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a:bodyPr>
          <a:lstStyle/>
          <a:p>
            <a:r>
              <a:rPr lang="en-US" sz="2000" b="1" i="1" dirty="0"/>
              <a:t>ANSI/TPI</a:t>
            </a:r>
            <a:r>
              <a:rPr lang="en-US" sz="2000" b="1" dirty="0"/>
              <a:t> Chapter 3 – Quality Criteria for the Manufacture of Metal-Plate-Connected Wood Trusses</a:t>
            </a:r>
            <a:r>
              <a:rPr lang="en-US" sz="2000" dirty="0"/>
              <a:t> includes the requirement that fire retardant treated lumber must be clearly identified and </a:t>
            </a:r>
            <a:r>
              <a:rPr lang="en-US" sz="2000" dirty="0" smtClean="0"/>
              <a:t>marked. </a:t>
            </a:r>
            <a:endParaRPr lang="en-US" sz="2000" dirty="0"/>
          </a:p>
        </p:txBody>
      </p:sp>
      <p:sp>
        <p:nvSpPr>
          <p:cNvPr id="4" name="Content Placeholder 3"/>
          <p:cNvSpPr>
            <a:spLocks noGrp="1"/>
          </p:cNvSpPr>
          <p:nvPr>
            <p:ph sz="half" idx="2"/>
          </p:nvPr>
        </p:nvSpPr>
        <p:spPr/>
        <p:txBody>
          <a:bodyPr>
            <a:normAutofit/>
          </a:bodyPr>
          <a:lstStyle/>
          <a:p>
            <a:r>
              <a:rPr lang="en-US" sz="2000" b="1" dirty="0"/>
              <a:t>3.4.4 Preservative Treatment Identification</a:t>
            </a:r>
            <a:r>
              <a:rPr lang="en-US" sz="2000" dirty="0"/>
              <a:t>. </a:t>
            </a:r>
            <a:endParaRPr lang="en-US" sz="2000" dirty="0" smtClean="0"/>
          </a:p>
          <a:p>
            <a:r>
              <a:rPr lang="en-US" sz="2000" b="1" dirty="0" smtClean="0"/>
              <a:t>3.4.5 </a:t>
            </a:r>
            <a:r>
              <a:rPr lang="en-US" sz="2000" b="1" dirty="0"/>
              <a:t>Fire Retardant Identification</a:t>
            </a:r>
            <a:r>
              <a:rPr lang="en-US" sz="2000" b="1" i="1" dirty="0"/>
              <a:t> </a:t>
            </a:r>
            <a:endParaRPr lang="en-US" sz="2000" b="1" i="1" dirty="0" smtClean="0"/>
          </a:p>
          <a:p>
            <a:r>
              <a:rPr lang="en-US" sz="2000" b="1" dirty="0" smtClean="0"/>
              <a:t>§</a:t>
            </a:r>
            <a:r>
              <a:rPr lang="en-US" sz="2000" b="1" dirty="0"/>
              <a:t>3.4.4 Preservative Treatment &amp; §3.4.5 Fire Retardant Identification</a:t>
            </a:r>
            <a:r>
              <a:rPr lang="en-US" sz="2000" dirty="0" smtClean="0"/>
              <a:t>.</a:t>
            </a:r>
          </a:p>
          <a:p>
            <a:pPr lvl="1"/>
            <a:r>
              <a:rPr lang="en-US" sz="1800" dirty="0" smtClean="0"/>
              <a:t>§ = commentary</a:t>
            </a:r>
            <a:endParaRPr lang="en-US" sz="1800" dirty="0"/>
          </a:p>
          <a:p>
            <a:endParaRPr lang="en-US" dirty="0" smtClean="0"/>
          </a:p>
        </p:txBody>
      </p:sp>
    </p:spTree>
    <p:extLst>
      <p:ext uri="{BB962C8B-B14F-4D97-AF65-F5344CB8AC3E}">
        <p14:creationId xmlns:p14="http://schemas.microsoft.com/office/powerpoint/2010/main" val="3772627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a:xfrm>
            <a:off x="457200" y="1200150"/>
            <a:ext cx="4038600" cy="3505200"/>
          </a:xfrm>
        </p:spPr>
        <p:txBody>
          <a:bodyPr>
            <a:noAutofit/>
          </a:bodyPr>
          <a:lstStyle/>
          <a:p>
            <a:r>
              <a:rPr lang="en-US" sz="1800" b="1" dirty="0" smtClean="0"/>
              <a:t>ANSI/TPI Chapter 6 – Materials and General Design Considerations</a:t>
            </a:r>
            <a:r>
              <a:rPr lang="en-US" sz="1800" dirty="0" smtClean="0"/>
              <a:t> covers acceptable conditions for the FRTW before installation as well as possible design value reductions. </a:t>
            </a:r>
          </a:p>
          <a:p>
            <a:r>
              <a:rPr lang="en-US" sz="1800" dirty="0" smtClean="0"/>
              <a:t>Reductions may depend on ambient conditions at the building site. 	</a:t>
            </a:r>
          </a:p>
          <a:p>
            <a:pPr lvl="1"/>
            <a:r>
              <a:rPr lang="en-US" sz="1600" dirty="0" smtClean="0"/>
              <a:t>Design values must be approved by local authorities. </a:t>
            </a:r>
          </a:p>
          <a:p>
            <a:r>
              <a:rPr lang="en-US" sz="1800" dirty="0" smtClean="0"/>
              <a:t>Truss engineering software can apply FRTW plate and lumber reductions </a:t>
            </a:r>
            <a:endParaRPr lang="en-US" sz="1800" dirty="0"/>
          </a:p>
        </p:txBody>
      </p:sp>
      <p:sp>
        <p:nvSpPr>
          <p:cNvPr id="4" name="Content Placeholder 3"/>
          <p:cNvSpPr>
            <a:spLocks noGrp="1"/>
          </p:cNvSpPr>
          <p:nvPr>
            <p:ph sz="half" idx="2"/>
          </p:nvPr>
        </p:nvSpPr>
        <p:spPr/>
        <p:txBody>
          <a:bodyPr>
            <a:normAutofit fontScale="92500" lnSpcReduction="20000"/>
          </a:bodyPr>
          <a:lstStyle/>
          <a:p>
            <a:r>
              <a:rPr lang="en-US" b="1" dirty="0" smtClean="0"/>
              <a:t>6.4.9.1 Fire Retardant Treated (FRT) Lumber</a:t>
            </a:r>
            <a:r>
              <a:rPr lang="en-US" dirty="0" smtClean="0"/>
              <a:t>. </a:t>
            </a:r>
          </a:p>
          <a:p>
            <a:r>
              <a:rPr lang="en-US" b="1" dirty="0" smtClean="0"/>
              <a:t>6.4.9.2 Metal Connector Plates Installed in FRT </a:t>
            </a:r>
          </a:p>
          <a:p>
            <a:r>
              <a:rPr lang="en-US" b="1" dirty="0" smtClean="0"/>
              <a:t>§6.4.9 Chemically Treated Lumber.</a:t>
            </a:r>
            <a:r>
              <a:rPr lang="en-US" dirty="0" smtClean="0"/>
              <a:t> </a:t>
            </a:r>
          </a:p>
          <a:p>
            <a:r>
              <a:rPr lang="en-US" b="1" dirty="0" smtClean="0"/>
              <a:t>§6.4.9.2 Metal Connector Plates Installed in FRTW</a:t>
            </a:r>
            <a:r>
              <a:rPr lang="en-US" dirty="0" smtClean="0"/>
              <a:t>. </a:t>
            </a:r>
          </a:p>
          <a:p>
            <a:pPr marL="342900" lvl="1" indent="-342900">
              <a:buFont typeface="Arial" panose="020B0604020202020204" pitchFamily="34" charset="0"/>
              <a:buChar char="•"/>
            </a:pPr>
            <a:r>
              <a:rPr lang="en-US" dirty="0" smtClean="0"/>
              <a:t>§ = commentary</a:t>
            </a:r>
          </a:p>
          <a:p>
            <a:endParaRPr lang="en-US" dirty="0"/>
          </a:p>
        </p:txBody>
      </p:sp>
    </p:spTree>
    <p:extLst>
      <p:ext uri="{BB962C8B-B14F-4D97-AF65-F5344CB8AC3E}">
        <p14:creationId xmlns:p14="http://schemas.microsoft.com/office/powerpoint/2010/main" val="699750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pic>
        <p:nvPicPr>
          <p:cNvPr id="4" name="Content Placeholder 3"/>
          <p:cNvPicPr>
            <a:picLocks noGrp="1"/>
          </p:cNvPicPr>
          <p:nvPr>
            <p:ph idx="1"/>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1621341" y="1063229"/>
            <a:ext cx="5901317" cy="3530996"/>
          </a:xfrm>
          <a:prstGeom prst="rect">
            <a:avLst/>
          </a:prstGeom>
        </p:spPr>
      </p:pic>
    </p:spTree>
    <p:extLst>
      <p:ext uri="{BB962C8B-B14F-4D97-AF65-F5344CB8AC3E}">
        <p14:creationId xmlns:p14="http://schemas.microsoft.com/office/powerpoint/2010/main" val="1863359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Allowable Uses</a:t>
            </a:r>
            <a:endParaRPr lang="en-US" dirty="0"/>
          </a:p>
        </p:txBody>
      </p:sp>
      <p:sp>
        <p:nvSpPr>
          <p:cNvPr id="3" name="Content Placeholder 2"/>
          <p:cNvSpPr>
            <a:spLocks noGrp="1"/>
          </p:cNvSpPr>
          <p:nvPr>
            <p:ph sz="half" idx="1"/>
          </p:nvPr>
        </p:nvSpPr>
        <p:spPr/>
        <p:txBody>
          <a:bodyPr>
            <a:normAutofit fontScale="92500" lnSpcReduction="10000"/>
          </a:bodyPr>
          <a:lstStyle/>
          <a:p>
            <a:pPr>
              <a:defRPr/>
            </a:pPr>
            <a:r>
              <a:rPr lang="en-US" sz="2700" dirty="0" smtClean="0"/>
              <a:t>Type </a:t>
            </a:r>
            <a:r>
              <a:rPr lang="en-US" sz="2700" dirty="0"/>
              <a:t>I: Fire-Resistive </a:t>
            </a:r>
          </a:p>
          <a:p>
            <a:pPr lvl="1">
              <a:defRPr/>
            </a:pPr>
            <a:r>
              <a:rPr lang="en-US" sz="2300" dirty="0"/>
              <a:t>High and mid rise buildings</a:t>
            </a:r>
          </a:p>
          <a:p>
            <a:pPr lvl="1">
              <a:defRPr/>
            </a:pPr>
            <a:r>
              <a:rPr lang="en-US" sz="2300" dirty="0"/>
              <a:t>Exterior and interior must be non-combustible</a:t>
            </a:r>
          </a:p>
          <a:p>
            <a:pPr>
              <a:defRPr/>
            </a:pPr>
            <a:r>
              <a:rPr lang="en-US" sz="2700" dirty="0"/>
              <a:t>Type II: Non-Combustible</a:t>
            </a:r>
          </a:p>
          <a:p>
            <a:pPr lvl="1">
              <a:defRPr/>
            </a:pPr>
            <a:r>
              <a:rPr lang="en-US" sz="2300" dirty="0"/>
              <a:t>New commercial buildings and remodels</a:t>
            </a:r>
          </a:p>
          <a:p>
            <a:pPr lvl="1">
              <a:defRPr/>
            </a:pPr>
            <a:r>
              <a:rPr lang="en-US" sz="2300" dirty="0"/>
              <a:t>Exterior and interior must be non-combustible</a:t>
            </a:r>
          </a:p>
          <a:p>
            <a:endParaRPr lang="en-US" b="1" dirty="0"/>
          </a:p>
        </p:txBody>
      </p:sp>
      <p:sp>
        <p:nvSpPr>
          <p:cNvPr id="5" name="Content Placeholder 4"/>
          <p:cNvSpPr>
            <a:spLocks noGrp="1"/>
          </p:cNvSpPr>
          <p:nvPr>
            <p:ph sz="half" idx="2"/>
          </p:nvPr>
        </p:nvSpPr>
        <p:spPr/>
        <p:txBody>
          <a:bodyPr>
            <a:normAutofit fontScale="92500" lnSpcReduction="10000"/>
          </a:bodyPr>
          <a:lstStyle/>
          <a:p>
            <a:r>
              <a:rPr lang="en-US" sz="2400" b="1" dirty="0" smtClean="0"/>
              <a:t>602.2 Types I and II</a:t>
            </a:r>
            <a:endParaRPr lang="en-US" sz="2400" b="1" dirty="0"/>
          </a:p>
        </p:txBody>
      </p:sp>
      <p:pic>
        <p:nvPicPr>
          <p:cNvPr id="10" name="Picture 4" descr="C:\Users\adavidson\AppData\Local\Microsoft\Windows\Temporary Internet Files\Content.IE5\QG4GE20M\building-48805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180" y="1911193"/>
            <a:ext cx="914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73383" y="3778725"/>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a:t>
            </a:r>
            <a:endParaRPr lang="en-US" sz="3200" dirty="0">
              <a:solidFill>
                <a:schemeClr val="tx1"/>
              </a:solidFill>
            </a:endParaRPr>
          </a:p>
        </p:txBody>
      </p:sp>
      <p:sp>
        <p:nvSpPr>
          <p:cNvPr id="12" name="Rectangle 11"/>
          <p:cNvSpPr/>
          <p:nvPr/>
        </p:nvSpPr>
        <p:spPr>
          <a:xfrm>
            <a:off x="7323337" y="3778725"/>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II</a:t>
            </a:r>
            <a:endParaRPr lang="en-US" sz="3200" dirty="0">
              <a:solidFill>
                <a:schemeClr val="tx1"/>
              </a:solidFill>
            </a:endParaRPr>
          </a:p>
        </p:txBody>
      </p:sp>
      <p:pic>
        <p:nvPicPr>
          <p:cNvPr id="13" name="Picture 20" descr="https://encrypted-tbn3.gstatic.com/images?q=tbn:ANd9GcT6RmxzRW_3nGo3NRu9rpKhxQYda0hyXDP-TQMqUErI2Vg5S6ml"/>
          <p:cNvPicPr>
            <a:picLocks noChangeAspect="1" noChangeArrowheads="1"/>
          </p:cNvPicPr>
          <p:nvPr/>
        </p:nvPicPr>
        <p:blipFill rotWithShape="1">
          <a:blip r:embed="rId4">
            <a:extLst>
              <a:ext uri="{28A0092B-C50C-407E-A947-70E740481C1C}">
                <a14:useLocalDpi xmlns:a14="http://schemas.microsoft.com/office/drawing/2010/main" val="0"/>
              </a:ext>
            </a:extLst>
          </a:blip>
          <a:srcRect l="34318"/>
          <a:stretch/>
        </p:blipFill>
        <p:spPr bwMode="auto">
          <a:xfrm>
            <a:off x="6934200" y="2343437"/>
            <a:ext cx="1345933" cy="131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0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Allowable Uses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In Types I and II FRTW may be used:</a:t>
            </a:r>
          </a:p>
          <a:p>
            <a:pPr lvl="1"/>
            <a:r>
              <a:rPr lang="en-US" dirty="0" smtClean="0"/>
              <a:t>In nonbearing </a:t>
            </a:r>
            <a:r>
              <a:rPr lang="en-US" dirty="0"/>
              <a:t>partitions </a:t>
            </a:r>
            <a:r>
              <a:rPr lang="en-US" dirty="0" smtClean="0"/>
              <a:t>rated 2 </a:t>
            </a:r>
            <a:r>
              <a:rPr lang="en-US" dirty="0"/>
              <a:t>hours or </a:t>
            </a:r>
            <a:r>
              <a:rPr lang="en-US" dirty="0" smtClean="0"/>
              <a:t>less.</a:t>
            </a:r>
          </a:p>
          <a:p>
            <a:pPr lvl="1"/>
            <a:r>
              <a:rPr lang="en-US" dirty="0" smtClean="0"/>
              <a:t>In nonbearing </a:t>
            </a:r>
            <a:r>
              <a:rPr lang="en-US" dirty="0"/>
              <a:t>exterior walls </a:t>
            </a:r>
            <a:r>
              <a:rPr lang="en-US" dirty="0" smtClean="0"/>
              <a:t>where fire rating is not required.</a:t>
            </a:r>
          </a:p>
          <a:p>
            <a:pPr lvl="1"/>
            <a:r>
              <a:rPr lang="en-US" dirty="0" smtClean="0"/>
              <a:t>In roof </a:t>
            </a:r>
            <a:r>
              <a:rPr lang="en-US" dirty="0"/>
              <a:t>construction, including girders, trusses, framing and decking.</a:t>
            </a:r>
            <a:r>
              <a:rPr lang="en-US" b="1" dirty="0"/>
              <a:t> </a:t>
            </a:r>
          </a:p>
          <a:p>
            <a:pPr lvl="1"/>
            <a:r>
              <a:rPr lang="en-US" b="1" dirty="0" smtClean="0"/>
              <a:t>Exception</a:t>
            </a:r>
            <a:r>
              <a:rPr lang="en-US" b="1" dirty="0"/>
              <a:t>: </a:t>
            </a:r>
            <a:r>
              <a:rPr lang="en-US" dirty="0" smtClean="0"/>
              <a:t>In type </a:t>
            </a:r>
            <a:r>
              <a:rPr lang="en-US" dirty="0"/>
              <a:t>IA </a:t>
            </a:r>
            <a:r>
              <a:rPr lang="en-US" dirty="0" smtClean="0"/>
              <a:t>over 2 stories, FRTW is </a:t>
            </a:r>
            <a:r>
              <a:rPr lang="en-US" u="sng" dirty="0" smtClean="0"/>
              <a:t>not</a:t>
            </a:r>
            <a:r>
              <a:rPr lang="en-US" dirty="0" smtClean="0"/>
              <a:t> </a:t>
            </a:r>
            <a:r>
              <a:rPr lang="en-US" dirty="0"/>
              <a:t>permitted in </a:t>
            </a:r>
            <a:r>
              <a:rPr lang="en-US" dirty="0" smtClean="0"/>
              <a:t>roofs when </a:t>
            </a:r>
            <a:r>
              <a:rPr lang="en-US" dirty="0"/>
              <a:t>the vertical distance from the upper floor to the roof is </a:t>
            </a:r>
            <a:r>
              <a:rPr lang="en-US" dirty="0" smtClean="0"/>
              <a:t>&lt;20 feet</a:t>
            </a:r>
            <a:endParaRPr lang="en-US" b="1" dirty="0"/>
          </a:p>
        </p:txBody>
      </p:sp>
      <p:sp>
        <p:nvSpPr>
          <p:cNvPr id="5" name="Content Placeholder 4"/>
          <p:cNvSpPr>
            <a:spLocks noGrp="1"/>
          </p:cNvSpPr>
          <p:nvPr>
            <p:ph sz="half" idx="2"/>
          </p:nvPr>
        </p:nvSpPr>
        <p:spPr/>
        <p:txBody>
          <a:bodyPr>
            <a:normAutofit fontScale="70000" lnSpcReduction="20000"/>
          </a:bodyPr>
          <a:lstStyle/>
          <a:p>
            <a:r>
              <a:rPr lang="en-US" b="1" dirty="0"/>
              <a:t>603.1 Allowable materials. </a:t>
            </a:r>
            <a:endParaRPr lang="en-US" dirty="0"/>
          </a:p>
        </p:txBody>
      </p:sp>
      <p:pic>
        <p:nvPicPr>
          <p:cNvPr id="10" name="Picture 4" descr="C:\Users\adavidson\AppData\Local\Microsoft\Windows\Temporary Internet Files\Content.IE5\QG4GE20M\building-48805_64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7180" y="1758506"/>
            <a:ext cx="914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673383" y="3626038"/>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a:t>
            </a:r>
            <a:endParaRPr lang="en-US" sz="3200" dirty="0">
              <a:solidFill>
                <a:schemeClr val="tx1"/>
              </a:solidFill>
            </a:endParaRPr>
          </a:p>
        </p:txBody>
      </p:sp>
      <p:sp>
        <p:nvSpPr>
          <p:cNvPr id="12" name="Rectangle 11"/>
          <p:cNvSpPr/>
          <p:nvPr/>
        </p:nvSpPr>
        <p:spPr>
          <a:xfrm>
            <a:off x="7323337" y="3626038"/>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II</a:t>
            </a:r>
            <a:endParaRPr lang="en-US" sz="3200" dirty="0">
              <a:solidFill>
                <a:schemeClr val="tx1"/>
              </a:solidFill>
            </a:endParaRPr>
          </a:p>
        </p:txBody>
      </p:sp>
      <p:pic>
        <p:nvPicPr>
          <p:cNvPr id="13" name="Picture 20" descr="https://encrypted-tbn3.gstatic.com/images?q=tbn:ANd9GcT6RmxzRW_3nGo3NRu9rpKhxQYda0hyXDP-TQMqUErI2Vg5S6ml"/>
          <p:cNvPicPr>
            <a:picLocks noChangeAspect="1" noChangeArrowheads="1"/>
          </p:cNvPicPr>
          <p:nvPr/>
        </p:nvPicPr>
        <p:blipFill rotWithShape="1">
          <a:blip r:embed="rId4">
            <a:extLst>
              <a:ext uri="{28A0092B-C50C-407E-A947-70E740481C1C}">
                <a14:useLocalDpi xmlns:a14="http://schemas.microsoft.com/office/drawing/2010/main" val="0"/>
              </a:ext>
            </a:extLst>
          </a:blip>
          <a:srcRect l="34318"/>
          <a:stretch/>
        </p:blipFill>
        <p:spPr bwMode="auto">
          <a:xfrm>
            <a:off x="6934200" y="2190750"/>
            <a:ext cx="1345933" cy="131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90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Fire retardant treatments (FRT) were developed to be applied to building materials, such as dimension lumber (FRTW) and plywood, to reduce the ability of the wood to fuel a fire. </a:t>
            </a:r>
            <a:endParaRPr lang="en-US" dirty="0" smtClean="0"/>
          </a:p>
          <a:p>
            <a:r>
              <a:rPr lang="en-US" dirty="0" smtClean="0"/>
              <a:t>This </a:t>
            </a:r>
            <a:r>
              <a:rPr lang="en-US" dirty="0"/>
              <a:t>treatment can allow FRT materials to be used as an acceptable alternative for building code requirements that specify noncombustible material in specific applications. </a:t>
            </a:r>
            <a:endParaRPr lang="en-US" dirty="0" smtClean="0"/>
          </a:p>
        </p:txBody>
      </p:sp>
      <p:pic>
        <p:nvPicPr>
          <p:cNvPr id="1028" name="Picture 4" descr="FRT Plywood"/>
          <p:cNvPicPr>
            <a:picLocks noGrp="1" noChangeAspect="1" noChangeArrowheads="1"/>
          </p:cNvPicPr>
          <p:nvPr>
            <p:ph sz="half" idx="2"/>
          </p:nvPr>
        </p:nvPicPr>
        <p:blipFill rotWithShape="1">
          <a:blip r:embed="rId2" cstate="print">
            <a:extLst>
              <a:ext uri="{BEBA8EAE-BF5A-486C-A8C5-ECC9F3942E4B}">
                <a14:imgProps xmlns:a14="http://schemas.microsoft.com/office/drawing/2010/main">
                  <a14:imgLayer r:embed="rId3">
                    <a14:imgEffect>
                      <a14:colorTemperature colorTemp="8000"/>
                    </a14:imgEffect>
                    <a14:imgEffect>
                      <a14:saturation sat="125000"/>
                    </a14:imgEffect>
                  </a14:imgLayer>
                </a14:imgProps>
              </a:ext>
              <a:ext uri="{28A0092B-C50C-407E-A947-70E740481C1C}">
                <a14:useLocalDpi xmlns:a14="http://schemas.microsoft.com/office/drawing/2010/main" val="0"/>
              </a:ext>
            </a:extLst>
          </a:blip>
          <a:srcRect l="22641" r="38680"/>
          <a:stretch/>
        </p:blipFill>
        <p:spPr bwMode="auto">
          <a:xfrm>
            <a:off x="5638800" y="1129867"/>
            <a:ext cx="1371600" cy="23343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umber with stamp"/>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5000"/>
                    </a14:imgEffect>
                    <a14:imgEffect>
                      <a14:saturation sat="80000"/>
                    </a14:imgEffect>
                  </a14:imgLayer>
                </a14:imgProps>
              </a:ext>
              <a:ext uri="{28A0092B-C50C-407E-A947-70E740481C1C}">
                <a14:useLocalDpi xmlns:a14="http://schemas.microsoft.com/office/drawing/2010/main" val="0"/>
              </a:ext>
            </a:extLst>
          </a:blip>
          <a:srcRect/>
          <a:stretch>
            <a:fillRect/>
          </a:stretch>
        </p:blipFill>
        <p:spPr bwMode="auto">
          <a:xfrm>
            <a:off x="7467600" y="1669410"/>
            <a:ext cx="1371600" cy="289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437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Allowable Uses</a:t>
            </a:r>
            <a:endParaRPr lang="en-US" dirty="0"/>
          </a:p>
        </p:txBody>
      </p:sp>
      <p:sp>
        <p:nvSpPr>
          <p:cNvPr id="3" name="Content Placeholder 2"/>
          <p:cNvSpPr>
            <a:spLocks noGrp="1"/>
          </p:cNvSpPr>
          <p:nvPr>
            <p:ph sz="half" idx="1"/>
          </p:nvPr>
        </p:nvSpPr>
        <p:spPr/>
        <p:txBody>
          <a:bodyPr>
            <a:normAutofit/>
          </a:bodyPr>
          <a:lstStyle/>
          <a:p>
            <a:pPr>
              <a:buFont typeface="Arial" charset="0"/>
              <a:buChar char="–"/>
              <a:defRPr/>
            </a:pPr>
            <a:r>
              <a:rPr lang="en-US" sz="2700" dirty="0"/>
              <a:t>Type III: Ordinary (Combustible)</a:t>
            </a:r>
          </a:p>
          <a:p>
            <a:pPr lvl="1">
              <a:buFont typeface="Arial" charset="0"/>
              <a:buChar char="•"/>
              <a:defRPr/>
            </a:pPr>
            <a:r>
              <a:rPr lang="en-US" sz="2300" dirty="0"/>
              <a:t>Exterior must be noncombustible </a:t>
            </a:r>
          </a:p>
          <a:p>
            <a:pPr lvl="1">
              <a:buFont typeface="Arial" charset="0"/>
              <a:buChar char="•"/>
              <a:defRPr/>
            </a:pPr>
            <a:r>
              <a:rPr lang="en-US" sz="2300" dirty="0"/>
              <a:t>Interior may be any permitted by code</a:t>
            </a:r>
          </a:p>
          <a:p>
            <a:pPr lvl="1"/>
            <a:endParaRPr lang="en-US" dirty="0" smtClean="0"/>
          </a:p>
          <a:p>
            <a:endParaRPr lang="en-US" dirty="0"/>
          </a:p>
        </p:txBody>
      </p:sp>
      <p:pic>
        <p:nvPicPr>
          <p:cNvPr id="6" name="Picture 9" descr="http://sr.photos2.fotosearch.com/bthumb/CSP/CSP699/k6996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14550"/>
            <a:ext cx="1619250" cy="1209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33011" y="3442206"/>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III</a:t>
            </a:r>
            <a:endParaRPr lang="en-US" sz="3200" dirty="0">
              <a:solidFill>
                <a:schemeClr val="tx1"/>
              </a:solidFill>
            </a:endParaRPr>
          </a:p>
        </p:txBody>
      </p:sp>
    </p:spTree>
    <p:extLst>
      <p:ext uri="{BB962C8B-B14F-4D97-AF65-F5344CB8AC3E}">
        <p14:creationId xmlns:p14="http://schemas.microsoft.com/office/powerpoint/2010/main" val="529030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Allowable Uses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In Type III, FRTW may be used:</a:t>
            </a:r>
          </a:p>
          <a:p>
            <a:pPr lvl="1"/>
            <a:r>
              <a:rPr lang="en-US" dirty="0" smtClean="0"/>
              <a:t>In place of non-combustible materials within exterior </a:t>
            </a:r>
            <a:r>
              <a:rPr lang="en-US" dirty="0"/>
              <a:t>wall assemblies of a 2-hour rating or less</a:t>
            </a:r>
            <a:r>
              <a:rPr lang="en-US" dirty="0" smtClean="0"/>
              <a:t>.</a:t>
            </a:r>
          </a:p>
          <a:p>
            <a:pPr lvl="1"/>
            <a:r>
              <a:rPr lang="en-US" dirty="0" smtClean="0"/>
              <a:t>In other building elements, </a:t>
            </a:r>
            <a:r>
              <a:rPr lang="en-US" dirty="0"/>
              <a:t>FRTW is permitted (though not required) </a:t>
            </a:r>
            <a:r>
              <a:rPr lang="en-US" dirty="0" smtClean="0"/>
              <a:t>if </a:t>
            </a:r>
            <a:r>
              <a:rPr lang="en-US" dirty="0"/>
              <a:t>the construction meets the specific fire-resistance rating given in Table 601.</a:t>
            </a:r>
          </a:p>
          <a:p>
            <a:pPr lvl="1"/>
            <a:endParaRPr lang="en-US" dirty="0" smtClean="0"/>
          </a:p>
          <a:p>
            <a:endParaRPr lang="en-US" dirty="0"/>
          </a:p>
        </p:txBody>
      </p:sp>
      <p:sp>
        <p:nvSpPr>
          <p:cNvPr id="5" name="Content Placeholder 4"/>
          <p:cNvSpPr>
            <a:spLocks noGrp="1"/>
          </p:cNvSpPr>
          <p:nvPr>
            <p:ph sz="half" idx="2"/>
          </p:nvPr>
        </p:nvSpPr>
        <p:spPr/>
        <p:txBody>
          <a:bodyPr>
            <a:normAutofit fontScale="85000" lnSpcReduction="20000"/>
          </a:bodyPr>
          <a:lstStyle/>
          <a:p>
            <a:r>
              <a:rPr lang="en-US" dirty="0" smtClean="0"/>
              <a:t>602.3 Type III</a:t>
            </a:r>
          </a:p>
          <a:p>
            <a:r>
              <a:rPr lang="en-US" dirty="0" smtClean="0"/>
              <a:t>Table 601</a:t>
            </a:r>
            <a:endParaRPr lang="en-US" dirty="0"/>
          </a:p>
        </p:txBody>
      </p:sp>
      <p:pic>
        <p:nvPicPr>
          <p:cNvPr id="6" name="Picture 9" descr="http://sr.photos2.fotosearch.com/bthumb/CSP/CSP699/k6996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114550"/>
            <a:ext cx="1619250" cy="1209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633011" y="3442206"/>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III</a:t>
            </a:r>
            <a:endParaRPr lang="en-US" sz="3200" dirty="0">
              <a:solidFill>
                <a:schemeClr val="tx1"/>
              </a:solidFill>
            </a:endParaRPr>
          </a:p>
        </p:txBody>
      </p:sp>
    </p:spTree>
    <p:extLst>
      <p:ext uri="{BB962C8B-B14F-4D97-AF65-F5344CB8AC3E}">
        <p14:creationId xmlns:p14="http://schemas.microsoft.com/office/powerpoint/2010/main" val="167067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p:txBody>
          <a:bodyPr>
            <a:normAutofit/>
          </a:bodyPr>
          <a:lstStyle/>
          <a:p>
            <a:pPr>
              <a:buFont typeface="Arial" charset="0"/>
              <a:buChar char="–"/>
              <a:defRPr/>
            </a:pPr>
            <a:r>
              <a:rPr lang="en-US" sz="2700" dirty="0"/>
              <a:t>Type IV (Heavy Timber)</a:t>
            </a:r>
          </a:p>
          <a:p>
            <a:pPr lvl="1">
              <a:buFont typeface="Arial" charset="0"/>
              <a:buChar char="•"/>
              <a:defRPr/>
            </a:pPr>
            <a:r>
              <a:rPr lang="en-US" sz="2300" dirty="0" smtClean="0"/>
              <a:t>Exterior must be noncombustible </a:t>
            </a:r>
          </a:p>
          <a:p>
            <a:pPr lvl="1">
              <a:buFont typeface="Arial" charset="0"/>
              <a:buChar char="•"/>
              <a:defRPr/>
            </a:pPr>
            <a:r>
              <a:rPr lang="en-US" sz="2300" dirty="0" smtClean="0"/>
              <a:t>Interior must be solid or laminated wood without concealed spaces</a:t>
            </a:r>
          </a:p>
          <a:p>
            <a:endParaRPr lang="en-US" dirty="0" smtClean="0"/>
          </a:p>
          <a:p>
            <a:endParaRPr lang="en-US" dirty="0"/>
          </a:p>
          <a:p>
            <a:endParaRPr lang="en-US" dirty="0"/>
          </a:p>
        </p:txBody>
      </p:sp>
      <p:sp>
        <p:nvSpPr>
          <p:cNvPr id="5" name="Content Placeholder 4"/>
          <p:cNvSpPr>
            <a:spLocks noGrp="1"/>
          </p:cNvSpPr>
          <p:nvPr>
            <p:ph sz="half" idx="2"/>
          </p:nvPr>
        </p:nvSpPr>
        <p:spPr/>
        <p:txBody>
          <a:bodyPr>
            <a:normAutofit/>
          </a:bodyPr>
          <a:lstStyle/>
          <a:p>
            <a:r>
              <a:rPr lang="en-US" dirty="0" smtClean="0"/>
              <a:t>602.4 Type IV</a:t>
            </a:r>
            <a:endParaRPr lang="en-US" dirty="0"/>
          </a:p>
        </p:txBody>
      </p:sp>
      <p:sp>
        <p:nvSpPr>
          <p:cNvPr id="8" name="Rectangle 7"/>
          <p:cNvSpPr/>
          <p:nvPr/>
        </p:nvSpPr>
        <p:spPr>
          <a:xfrm>
            <a:off x="6434603" y="3590544"/>
            <a:ext cx="541994" cy="828932"/>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IV</a:t>
            </a:r>
            <a:endParaRPr lang="en-US" sz="3200" dirty="0">
              <a:solidFill>
                <a:schemeClr val="tx1"/>
              </a:solidFill>
            </a:endParaRPr>
          </a:p>
        </p:txBody>
      </p:sp>
      <p:pic>
        <p:nvPicPr>
          <p:cNvPr id="9" name="Picture 8" descr="http://images.clipartpanda.com/brick-house-clipart-brick-hous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66950"/>
            <a:ext cx="1371600" cy="132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8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p:txBody>
          <a:bodyPr>
            <a:normAutofit/>
          </a:bodyPr>
          <a:lstStyle/>
          <a:p>
            <a:r>
              <a:rPr lang="en-US" dirty="0" smtClean="0"/>
              <a:t>In Type </a:t>
            </a:r>
            <a:r>
              <a:rPr lang="en-US" dirty="0"/>
              <a:t>IV (Heavy </a:t>
            </a:r>
            <a:r>
              <a:rPr lang="en-US" dirty="0" smtClean="0"/>
              <a:t>Timber), FRTW may be used: </a:t>
            </a:r>
          </a:p>
          <a:p>
            <a:pPr lvl="1"/>
            <a:r>
              <a:rPr lang="en-US" dirty="0"/>
              <a:t>In place of non-combustible materials within exterior wall assemblies of a 2-hour rating or less.</a:t>
            </a:r>
          </a:p>
          <a:p>
            <a:endParaRPr lang="en-US" dirty="0" smtClean="0"/>
          </a:p>
          <a:p>
            <a:endParaRPr lang="en-US" dirty="0"/>
          </a:p>
          <a:p>
            <a:endParaRPr lang="en-US" dirty="0"/>
          </a:p>
        </p:txBody>
      </p:sp>
      <p:sp>
        <p:nvSpPr>
          <p:cNvPr id="5" name="Content Placeholder 4"/>
          <p:cNvSpPr>
            <a:spLocks noGrp="1"/>
          </p:cNvSpPr>
          <p:nvPr>
            <p:ph sz="half" idx="2"/>
          </p:nvPr>
        </p:nvSpPr>
        <p:spPr/>
        <p:txBody>
          <a:bodyPr>
            <a:normAutofit/>
          </a:bodyPr>
          <a:lstStyle/>
          <a:p>
            <a:r>
              <a:rPr lang="en-US" sz="2400" b="1" dirty="0" smtClean="0"/>
              <a:t>602.4.1 </a:t>
            </a:r>
            <a:r>
              <a:rPr lang="en-US" sz="2400" b="1" dirty="0"/>
              <a:t>Fire-retardant-treated wood in exterior walls</a:t>
            </a:r>
            <a:r>
              <a:rPr lang="en-US" sz="2400" dirty="0"/>
              <a:t>. </a:t>
            </a:r>
          </a:p>
        </p:txBody>
      </p:sp>
      <p:sp>
        <p:nvSpPr>
          <p:cNvPr id="6" name="Rectangle 5"/>
          <p:cNvSpPr/>
          <p:nvPr/>
        </p:nvSpPr>
        <p:spPr>
          <a:xfrm>
            <a:off x="6434603" y="3590544"/>
            <a:ext cx="541994" cy="828932"/>
          </a:xfrm>
          <a:prstGeom prst="rect">
            <a:avLst/>
          </a:prstGeom>
          <a:blipFill dpi="0" rotWithShape="1">
            <a:blip r:embed="rId2">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IV</a:t>
            </a:r>
            <a:endParaRPr lang="en-US" sz="3200" dirty="0">
              <a:solidFill>
                <a:schemeClr val="tx1"/>
              </a:solidFill>
            </a:endParaRPr>
          </a:p>
        </p:txBody>
      </p:sp>
      <p:pic>
        <p:nvPicPr>
          <p:cNvPr id="7" name="Picture 6" descr="http://images.clipartpanda.com/brick-house-clipart-brick-house-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2266950"/>
            <a:ext cx="1371600" cy="132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062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p:txBody>
          <a:bodyPr>
            <a:normAutofit/>
          </a:bodyPr>
          <a:lstStyle/>
          <a:p>
            <a:pPr>
              <a:buFont typeface="Arial" charset="0"/>
              <a:buChar char="–"/>
              <a:defRPr/>
            </a:pPr>
            <a:r>
              <a:rPr lang="en-US" sz="2700" dirty="0"/>
              <a:t>Type V construction</a:t>
            </a:r>
          </a:p>
          <a:p>
            <a:pPr lvl="1">
              <a:buFont typeface="Arial" charset="0"/>
              <a:buChar char="•"/>
              <a:defRPr/>
            </a:pPr>
            <a:r>
              <a:rPr lang="en-US" sz="2300" dirty="0"/>
              <a:t>Exterior and interior </a:t>
            </a:r>
            <a:r>
              <a:rPr lang="en-US" sz="2300" dirty="0" smtClean="0"/>
              <a:t>walls may </a:t>
            </a:r>
            <a:r>
              <a:rPr lang="en-US" sz="2300" dirty="0"/>
              <a:t>be any permitted by code</a:t>
            </a:r>
          </a:p>
          <a:p>
            <a:endParaRPr lang="en-US" dirty="0"/>
          </a:p>
          <a:p>
            <a:endParaRPr lang="en-US" dirty="0"/>
          </a:p>
        </p:txBody>
      </p:sp>
      <p:sp>
        <p:nvSpPr>
          <p:cNvPr id="5" name="Content Placeholder 4"/>
          <p:cNvSpPr>
            <a:spLocks noGrp="1"/>
          </p:cNvSpPr>
          <p:nvPr>
            <p:ph sz="half" idx="2"/>
          </p:nvPr>
        </p:nvSpPr>
        <p:spPr/>
        <p:txBody>
          <a:bodyPr>
            <a:normAutofit/>
          </a:bodyPr>
          <a:lstStyle/>
          <a:p>
            <a:r>
              <a:rPr lang="en-US" dirty="0" smtClean="0"/>
              <a:t>602.5 Type V</a:t>
            </a:r>
            <a:endParaRPr lang="en-US" dirty="0"/>
          </a:p>
        </p:txBody>
      </p:sp>
      <p:pic>
        <p:nvPicPr>
          <p:cNvPr id="8" name="Picture 2" descr="C:\Users\adavidson\AppData\Local\Microsoft\Windows\Temporary Internet Files\Content.IE5\PSL81JKK\village-hous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038350"/>
            <a:ext cx="1371600" cy="13681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78664" y="3406521"/>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V</a:t>
            </a:r>
            <a:endParaRPr lang="en-US" sz="3600" dirty="0">
              <a:solidFill>
                <a:schemeClr val="tx1"/>
              </a:solidFill>
            </a:endParaRPr>
          </a:p>
        </p:txBody>
      </p:sp>
    </p:spTree>
    <p:extLst>
      <p:ext uri="{BB962C8B-B14F-4D97-AF65-F5344CB8AC3E}">
        <p14:creationId xmlns:p14="http://schemas.microsoft.com/office/powerpoint/2010/main" val="91492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p:txBody>
          <a:bodyPr>
            <a:normAutofit lnSpcReduction="10000"/>
          </a:bodyPr>
          <a:lstStyle/>
          <a:p>
            <a:r>
              <a:rPr lang="en-US" dirty="0" smtClean="0"/>
              <a:t>In Type V, FRTW may be used: </a:t>
            </a:r>
          </a:p>
          <a:p>
            <a:pPr lvl="1"/>
            <a:r>
              <a:rPr lang="en-US" dirty="0" smtClean="0"/>
              <a:t>In all building elements, FRTW is permitted </a:t>
            </a:r>
            <a:r>
              <a:rPr lang="en-US" dirty="0"/>
              <a:t>(though not required) </a:t>
            </a:r>
          </a:p>
          <a:p>
            <a:pPr lvl="2"/>
            <a:r>
              <a:rPr lang="en-US" dirty="0" smtClean="0"/>
              <a:t>Note: in </a:t>
            </a:r>
            <a:r>
              <a:rPr lang="en-US" dirty="0"/>
              <a:t>Type V-A major building elements must be protected by a 1-hour fire resistant rating</a:t>
            </a:r>
            <a:r>
              <a:rPr lang="en-US" dirty="0" smtClean="0"/>
              <a:t>. </a:t>
            </a:r>
          </a:p>
          <a:p>
            <a:endParaRPr lang="en-US" dirty="0"/>
          </a:p>
          <a:p>
            <a:endParaRPr lang="en-US" dirty="0"/>
          </a:p>
        </p:txBody>
      </p:sp>
      <p:pic>
        <p:nvPicPr>
          <p:cNvPr id="8" name="Picture 2" descr="C:\Users\adavidson\AppData\Local\Microsoft\Windows\Temporary Internet Files\Content.IE5\PSL81JKK\village-hous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038350"/>
            <a:ext cx="1371600" cy="136817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478664" y="3406521"/>
            <a:ext cx="541994" cy="828932"/>
          </a:xfrm>
          <a:prstGeom prst="rect">
            <a:avLst/>
          </a:prstGeom>
          <a:blipFill dpi="0" rotWithShape="1">
            <a:blip r:embed="rId3">
              <a:alphaModFix amt="6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V</a:t>
            </a:r>
            <a:endParaRPr lang="en-US" sz="3600" dirty="0">
              <a:solidFill>
                <a:schemeClr val="tx1"/>
              </a:solidFill>
            </a:endParaRPr>
          </a:p>
        </p:txBody>
      </p:sp>
    </p:spTree>
    <p:extLst>
      <p:ext uri="{BB962C8B-B14F-4D97-AF65-F5344CB8AC3E}">
        <p14:creationId xmlns:p14="http://schemas.microsoft.com/office/powerpoint/2010/main" val="72271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p:txBody>
          <a:bodyPr>
            <a:normAutofit fontScale="85000" lnSpcReduction="10000"/>
          </a:bodyPr>
          <a:lstStyle/>
          <a:p>
            <a:r>
              <a:rPr lang="en-US" dirty="0"/>
              <a:t>FRTW use is also permitted in accordance with the footnotes to Table 601 as applicable to Roof Construction in Type IA, 1B, IIA, IIIA and VA as </a:t>
            </a:r>
            <a:r>
              <a:rPr lang="en-US" dirty="0" smtClean="0"/>
              <a:t>follows (emphasis added):</a:t>
            </a:r>
            <a:endParaRPr lang="en-US" dirty="0"/>
          </a:p>
          <a:p>
            <a:endParaRPr lang="en-US" dirty="0"/>
          </a:p>
        </p:txBody>
      </p:sp>
      <p:sp>
        <p:nvSpPr>
          <p:cNvPr id="4" name="Content Placeholder 3"/>
          <p:cNvSpPr>
            <a:spLocks noGrp="1"/>
          </p:cNvSpPr>
          <p:nvPr>
            <p:ph sz="half" idx="2"/>
          </p:nvPr>
        </p:nvSpPr>
        <p:spPr/>
        <p:txBody>
          <a:bodyPr>
            <a:normAutofit fontScale="85000" lnSpcReduction="10000"/>
          </a:bodyPr>
          <a:lstStyle/>
          <a:p>
            <a:pPr marL="342900" lvl="1" indent="-342900">
              <a:buFont typeface="Arial" panose="020B0604020202020204" pitchFamily="34" charset="0"/>
              <a:buChar char="•"/>
            </a:pPr>
            <a:r>
              <a:rPr lang="en-US" dirty="0"/>
              <a:t>b. Except in Group F-1, H, M and S-1 occupancies, fire protection of structural members shall not be required, including protection of roof framing and decking where every part of the roof construction is 20 feet or more above any floor immediately below. </a:t>
            </a:r>
            <a:r>
              <a:rPr lang="en-US" u="sng" dirty="0"/>
              <a:t>Fire-retardant-treated wood members shall be allowed to be used for such unprotected members.</a:t>
            </a:r>
          </a:p>
          <a:p>
            <a:endParaRPr lang="en-US" dirty="0"/>
          </a:p>
        </p:txBody>
      </p:sp>
    </p:spTree>
    <p:extLst>
      <p:ext uri="{BB962C8B-B14F-4D97-AF65-F5344CB8AC3E}">
        <p14:creationId xmlns:p14="http://schemas.microsoft.com/office/powerpoint/2010/main" val="422965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Allowable Uses</a:t>
            </a:r>
          </a:p>
        </p:txBody>
      </p:sp>
      <p:sp>
        <p:nvSpPr>
          <p:cNvPr id="3" name="Content Placeholder 2"/>
          <p:cNvSpPr>
            <a:spLocks noGrp="1"/>
          </p:cNvSpPr>
          <p:nvPr>
            <p:ph sz="half" idx="1"/>
          </p:nvPr>
        </p:nvSpPr>
        <p:spPr>
          <a:xfrm>
            <a:off x="457200" y="1200150"/>
            <a:ext cx="4038600" cy="3505200"/>
          </a:xfrm>
        </p:spPr>
        <p:txBody>
          <a:bodyPr>
            <a:normAutofit fontScale="70000" lnSpcReduction="20000"/>
          </a:bodyPr>
          <a:lstStyle/>
          <a:p>
            <a:r>
              <a:rPr lang="en-US" dirty="0" smtClean="0"/>
              <a:t>FRTW is advantageous in some cases related to sprinklering. </a:t>
            </a:r>
          </a:p>
          <a:p>
            <a:r>
              <a:rPr lang="en-US" dirty="0" smtClean="0"/>
              <a:t>Per Section </a:t>
            </a:r>
            <a:r>
              <a:rPr lang="en-US" dirty="0"/>
              <a:t>8.15.1.2.11 of </a:t>
            </a:r>
            <a:r>
              <a:rPr lang="en-US" i="1" dirty="0"/>
              <a:t>NFPA 13</a:t>
            </a:r>
            <a:r>
              <a:rPr lang="en-US" dirty="0"/>
              <a:t> Standard:</a:t>
            </a:r>
          </a:p>
          <a:p>
            <a:pPr lvl="1"/>
            <a:r>
              <a:rPr lang="en-US" dirty="0" smtClean="0"/>
              <a:t>Concealed spaces in which the exposed materials are constructed entirely of fire-retardant treated wood as defined by NFPA 703 … shall not require sprinkler protection.</a:t>
            </a:r>
          </a:p>
          <a:p>
            <a:r>
              <a:rPr lang="en-US" dirty="0" smtClean="0"/>
              <a:t>This means that if FRTW is used in concealed spaces, sprinklers are not required, saving time and money.</a:t>
            </a:r>
          </a:p>
          <a:p>
            <a:endParaRPr lang="en-US" dirty="0"/>
          </a:p>
        </p:txBody>
      </p:sp>
      <p:pic>
        <p:nvPicPr>
          <p:cNvPr id="6" name="Content Placeholder 5"/>
          <p:cNvPicPr>
            <a:picLocks noGrp="1" noChangeAspect="1"/>
          </p:cNvPicPr>
          <p:nvPr>
            <p:ph sz="half" idx="2"/>
          </p:nvPr>
        </p:nvPicPr>
        <p:blipFill>
          <a:blip r:embed="rId2"/>
          <a:stretch>
            <a:fillRect/>
          </a:stretch>
        </p:blipFill>
        <p:spPr>
          <a:xfrm>
            <a:off x="5715000" y="2020887"/>
            <a:ext cx="1905000" cy="1752600"/>
          </a:xfrm>
          <a:prstGeom prst="rect">
            <a:avLst/>
          </a:prstGeom>
        </p:spPr>
      </p:pic>
    </p:spTree>
    <p:extLst>
      <p:ext uri="{BB962C8B-B14F-4D97-AF65-F5344CB8AC3E}">
        <p14:creationId xmlns:p14="http://schemas.microsoft.com/office/powerpoint/2010/main" val="2237016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 Material Requirements</a:t>
            </a:r>
            <a:endParaRPr lang="en-US" dirty="0"/>
          </a:p>
        </p:txBody>
      </p:sp>
      <p:sp>
        <p:nvSpPr>
          <p:cNvPr id="3" name="Content Placeholder 2"/>
          <p:cNvSpPr>
            <a:spLocks noGrp="1"/>
          </p:cNvSpPr>
          <p:nvPr>
            <p:ph sz="half" idx="1"/>
          </p:nvPr>
        </p:nvSpPr>
        <p:spPr>
          <a:xfrm>
            <a:off x="457200" y="1200150"/>
            <a:ext cx="4038600" cy="3505199"/>
          </a:xfrm>
        </p:spPr>
        <p:txBody>
          <a:bodyPr>
            <a:normAutofit fontScale="77500" lnSpcReduction="20000"/>
          </a:bodyPr>
          <a:lstStyle/>
          <a:p>
            <a:r>
              <a:rPr lang="en-US" dirty="0" smtClean="0"/>
              <a:t>Since FRTW is </a:t>
            </a:r>
            <a:r>
              <a:rPr lang="en-US" dirty="0"/>
              <a:t>allowed in some applications where noncombustible materials are otherwise required, it is important that these products meet rigorous requirements. </a:t>
            </a:r>
            <a:endParaRPr lang="en-US" dirty="0" smtClean="0"/>
          </a:p>
          <a:p>
            <a:r>
              <a:rPr lang="en-US" i="1" dirty="0"/>
              <a:t>IBC</a:t>
            </a:r>
            <a:r>
              <a:rPr lang="en-US" dirty="0"/>
              <a:t> Section 2303.2 requires </a:t>
            </a:r>
            <a:r>
              <a:rPr lang="en-US" dirty="0" smtClean="0"/>
              <a:t>the material to be tested in accordance with </a:t>
            </a:r>
            <a:r>
              <a:rPr lang="en-US" i="1" dirty="0" smtClean="0"/>
              <a:t>ASTM</a:t>
            </a:r>
            <a:r>
              <a:rPr lang="en-US" dirty="0" smtClean="0"/>
              <a:t> </a:t>
            </a:r>
            <a:r>
              <a:rPr lang="en-US" i="1" dirty="0"/>
              <a:t>E84</a:t>
            </a:r>
            <a:r>
              <a:rPr lang="en-US" dirty="0"/>
              <a:t>, </a:t>
            </a:r>
            <a:r>
              <a:rPr lang="en-US" dirty="0" smtClean="0"/>
              <a:t>with the test duration </a:t>
            </a:r>
            <a:r>
              <a:rPr lang="en-US" i="1" dirty="0" smtClean="0"/>
              <a:t>increased</a:t>
            </a:r>
            <a:r>
              <a:rPr lang="en-US" dirty="0" smtClean="0"/>
              <a:t> by 20 minutes. </a:t>
            </a:r>
            <a:endParaRPr lang="en-US" dirty="0"/>
          </a:p>
          <a:p>
            <a:endParaRPr lang="en-US" dirty="0" smtClean="0"/>
          </a:p>
        </p:txBody>
      </p:sp>
      <p:pic>
        <p:nvPicPr>
          <p:cNvPr id="7170" name="Picture 2" descr="http://www.fireretardantstexas.info/stiener%20tunne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11725" y="1328737"/>
            <a:ext cx="3511550" cy="313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8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 Material Requirements</a:t>
            </a:r>
            <a:endParaRPr lang="en-US" dirty="0"/>
          </a:p>
        </p:txBody>
      </p:sp>
      <p:sp>
        <p:nvSpPr>
          <p:cNvPr id="3" name="Content Placeholder 2"/>
          <p:cNvSpPr>
            <a:spLocks noGrp="1"/>
          </p:cNvSpPr>
          <p:nvPr>
            <p:ph idx="1"/>
          </p:nvPr>
        </p:nvSpPr>
        <p:spPr/>
        <p:txBody>
          <a:bodyPr>
            <a:normAutofit/>
          </a:bodyPr>
          <a:lstStyle/>
          <a:p>
            <a:r>
              <a:rPr lang="en-US" dirty="0" smtClean="0"/>
              <a:t>Using </a:t>
            </a:r>
            <a:r>
              <a:rPr lang="en-US" dirty="0"/>
              <a:t>this procedure, a flame spread index is established during the standard test period. </a:t>
            </a:r>
            <a:endParaRPr lang="en-US" dirty="0" smtClean="0"/>
          </a:p>
          <a:p>
            <a:r>
              <a:rPr lang="en-US" dirty="0" smtClean="0"/>
              <a:t>The </a:t>
            </a:r>
            <a:r>
              <a:rPr lang="en-US" dirty="0"/>
              <a:t>test is continued for an additional 20 minutes. </a:t>
            </a:r>
            <a:endParaRPr lang="en-US" dirty="0" smtClean="0"/>
          </a:p>
          <a:p>
            <a:r>
              <a:rPr lang="en-US" dirty="0" smtClean="0"/>
              <a:t>During </a:t>
            </a:r>
            <a:r>
              <a:rPr lang="en-US" dirty="0"/>
              <a:t>this added time period, there must not be any significant flame spread and at no time can the flame spread more than 10</a:t>
            </a:r>
            <a:r>
              <a:rPr lang="en-US" baseline="30000" dirty="0"/>
              <a:t>1</a:t>
            </a:r>
            <a:r>
              <a:rPr lang="en-US" dirty="0"/>
              <a:t>/</a:t>
            </a:r>
            <a:r>
              <a:rPr lang="en-US" baseline="-25000" dirty="0"/>
              <a:t>2</a:t>
            </a:r>
            <a:r>
              <a:rPr lang="en-US" dirty="0"/>
              <a:t> feet (3200 mm) past the centerline of the burners</a:t>
            </a:r>
            <a:r>
              <a:rPr lang="en-US" dirty="0" smtClean="0"/>
              <a:t>.</a:t>
            </a:r>
            <a:endParaRPr lang="en-US" dirty="0"/>
          </a:p>
        </p:txBody>
      </p:sp>
    </p:spTree>
    <p:extLst>
      <p:ext uri="{BB962C8B-B14F-4D97-AF65-F5344CB8AC3E}">
        <p14:creationId xmlns:p14="http://schemas.microsoft.com/office/powerpoint/2010/main" val="85474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This </a:t>
            </a:r>
            <a:r>
              <a:rPr lang="en-US" dirty="0"/>
              <a:t>treatment does not make wood a noncombustible material as defined by the building </a:t>
            </a:r>
            <a:r>
              <a:rPr lang="en-US" dirty="0" smtClean="0"/>
              <a:t>codes </a:t>
            </a:r>
            <a:r>
              <a:rPr lang="en-US" dirty="0"/>
              <a:t>but it does reduce the ability of the treated wood to contribute significantly to the growth of a fire</a:t>
            </a:r>
            <a:r>
              <a:rPr lang="en-US" dirty="0" smtClean="0"/>
              <a:t>.</a:t>
            </a:r>
          </a:p>
          <a:p>
            <a:r>
              <a:rPr lang="en-US" dirty="0"/>
              <a:t>The treatments must be carefully applied according to applicable standards. </a:t>
            </a:r>
          </a:p>
          <a:p>
            <a:endParaRPr lang="en-US" dirty="0"/>
          </a:p>
        </p:txBody>
      </p:sp>
      <p:pic>
        <p:nvPicPr>
          <p:cNvPr id="2050" name="Picture 2" descr="http://img.archiexpo.com/images_ae/photo-g/103766-576434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83303"/>
            <a:ext cx="4038600" cy="302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64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idx="1"/>
          </p:nvPr>
        </p:nvSpPr>
        <p:spPr/>
        <p:txBody>
          <a:bodyPr>
            <a:normAutofit/>
          </a:bodyPr>
          <a:lstStyle/>
          <a:p>
            <a:r>
              <a:rPr lang="en-US" dirty="0" smtClean="0"/>
              <a:t>What is meant by impregnation? (</a:t>
            </a:r>
            <a:r>
              <a:rPr lang="en-US" i="1" dirty="0" smtClean="0"/>
              <a:t>IBC</a:t>
            </a:r>
            <a:r>
              <a:rPr lang="en-US" dirty="0" smtClean="0"/>
              <a:t> 2303.2)</a:t>
            </a:r>
          </a:p>
          <a:p>
            <a:pPr lvl="1"/>
            <a:r>
              <a:rPr lang="en-US" dirty="0" smtClean="0"/>
              <a:t>Impregnation </a:t>
            </a:r>
            <a:r>
              <a:rPr lang="en-US" dirty="0"/>
              <a:t>does not mean the chemical penetrates all the way through the lumber. </a:t>
            </a:r>
            <a:endParaRPr lang="en-US" dirty="0" smtClean="0"/>
          </a:p>
          <a:p>
            <a:pPr lvl="1"/>
            <a:r>
              <a:rPr lang="en-US" dirty="0" smtClean="0"/>
              <a:t>The </a:t>
            </a:r>
            <a:r>
              <a:rPr lang="en-US" dirty="0"/>
              <a:t>penetration depth may vary with lumber species and treatment method. </a:t>
            </a:r>
            <a:endParaRPr lang="en-US" dirty="0" smtClean="0"/>
          </a:p>
          <a:p>
            <a:pPr lvl="1"/>
            <a:r>
              <a:rPr lang="en-US" dirty="0" smtClean="0"/>
              <a:t>There </a:t>
            </a:r>
            <a:r>
              <a:rPr lang="en-US" dirty="0"/>
              <a:t>is no definition of how much penetration is needed to be called “impregnated”. </a:t>
            </a:r>
            <a:endParaRPr lang="en-US" dirty="0" smtClean="0"/>
          </a:p>
        </p:txBody>
      </p:sp>
    </p:spTree>
    <p:extLst>
      <p:ext uri="{BB962C8B-B14F-4D97-AF65-F5344CB8AC3E}">
        <p14:creationId xmlns:p14="http://schemas.microsoft.com/office/powerpoint/2010/main" val="103528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sz="half" idx="1"/>
          </p:nvPr>
        </p:nvSpPr>
        <p:spPr/>
        <p:txBody>
          <a:bodyPr>
            <a:normAutofit fontScale="77500" lnSpcReduction="20000"/>
          </a:bodyPr>
          <a:lstStyle/>
          <a:p>
            <a:r>
              <a:rPr lang="en-US" dirty="0" smtClean="0"/>
              <a:t>Section </a:t>
            </a:r>
            <a:r>
              <a:rPr lang="en-US" dirty="0"/>
              <a:t>2303.2.2 requires that FRTW must be a permanent protection of all surfaces. </a:t>
            </a:r>
            <a:endParaRPr lang="en-US" dirty="0" smtClean="0"/>
          </a:p>
          <a:p>
            <a:r>
              <a:rPr lang="en-US" dirty="0" smtClean="0"/>
              <a:t>Treatments </a:t>
            </a:r>
            <a:r>
              <a:rPr lang="en-US" dirty="0"/>
              <a:t>that stay on the lumber surface and can be chipped off or lose their bond to the lumber are not FRTW. </a:t>
            </a:r>
            <a:endParaRPr lang="en-US" dirty="0" smtClean="0"/>
          </a:p>
          <a:p>
            <a:r>
              <a:rPr lang="en-US" dirty="0" smtClean="0"/>
              <a:t>Those </a:t>
            </a:r>
            <a:r>
              <a:rPr lang="en-US" dirty="0"/>
              <a:t>products would need to be qualified as an alternative material under </a:t>
            </a:r>
            <a:r>
              <a:rPr lang="en-US" i="1" dirty="0"/>
              <a:t>IBC</a:t>
            </a:r>
            <a:r>
              <a:rPr lang="en-US" dirty="0"/>
              <a:t> Section 104.11 or </a:t>
            </a:r>
            <a:r>
              <a:rPr lang="en-US" i="1" dirty="0"/>
              <a:t>IRC</a:t>
            </a:r>
            <a:r>
              <a:rPr lang="en-US" dirty="0"/>
              <a:t> section R104.11</a:t>
            </a:r>
            <a:r>
              <a:rPr lang="en-US" dirty="0" smtClean="0"/>
              <a:t>.</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flipH="1">
            <a:off x="4648202" y="1603879"/>
            <a:ext cx="3712005" cy="2377440"/>
          </a:xfrm>
        </p:spPr>
      </p:pic>
    </p:spTree>
    <p:extLst>
      <p:ext uri="{BB962C8B-B14F-4D97-AF65-F5344CB8AC3E}">
        <p14:creationId xmlns:p14="http://schemas.microsoft.com/office/powerpoint/2010/main" val="699384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sz="half" idx="1"/>
          </p:nvPr>
        </p:nvSpPr>
        <p:spPr>
          <a:xfrm>
            <a:off x="457200" y="1200150"/>
            <a:ext cx="7924800" cy="2971800"/>
          </a:xfrm>
        </p:spPr>
        <p:txBody>
          <a:bodyPr>
            <a:normAutofit fontScale="92500" lnSpcReduction="20000"/>
          </a:bodyPr>
          <a:lstStyle/>
          <a:p>
            <a:r>
              <a:rPr lang="en-US" dirty="0" smtClean="0"/>
              <a:t>Treatment </a:t>
            </a:r>
            <a:r>
              <a:rPr lang="en-US" dirty="0"/>
              <a:t>by other than a pressure process is addressed in Section 2303.2.3. </a:t>
            </a:r>
            <a:endParaRPr lang="en-US" dirty="0" smtClean="0"/>
          </a:p>
          <a:p>
            <a:r>
              <a:rPr lang="en-US" dirty="0" smtClean="0"/>
              <a:t>Here </a:t>
            </a:r>
            <a:r>
              <a:rPr lang="en-US" dirty="0"/>
              <a:t>equivalent performance is required from all sides of the FRTW product, so that orientation of the product is not an issue. </a:t>
            </a:r>
            <a:endParaRPr lang="en-US" dirty="0" smtClean="0"/>
          </a:p>
          <a:p>
            <a:r>
              <a:rPr lang="en-US" dirty="0" smtClean="0"/>
              <a:t>The </a:t>
            </a:r>
            <a:r>
              <a:rPr lang="en-US" dirty="0"/>
              <a:t>intent is that all sides of the material is protected. </a:t>
            </a:r>
            <a:endParaRPr lang="en-US" dirty="0" smtClean="0"/>
          </a:p>
          <a:p>
            <a:r>
              <a:rPr lang="en-US" dirty="0" smtClean="0"/>
              <a:t>The </a:t>
            </a:r>
            <a:r>
              <a:rPr lang="en-US" dirty="0"/>
              <a:t>requirement in this code section is that the product must be tested on all sides. </a:t>
            </a:r>
            <a:endParaRPr lang="en-US" dirty="0" smtClean="0"/>
          </a:p>
        </p:txBody>
      </p:sp>
    </p:spTree>
    <p:extLst>
      <p:ext uri="{BB962C8B-B14F-4D97-AF65-F5344CB8AC3E}">
        <p14:creationId xmlns:p14="http://schemas.microsoft.com/office/powerpoint/2010/main" val="2330774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idx="1"/>
          </p:nvPr>
        </p:nvSpPr>
        <p:spPr/>
        <p:txBody>
          <a:bodyPr>
            <a:normAutofit lnSpcReduction="10000"/>
          </a:bodyPr>
          <a:lstStyle/>
          <a:p>
            <a:r>
              <a:rPr lang="en-US" dirty="0" smtClean="0"/>
              <a:t>This </a:t>
            </a:r>
            <a:r>
              <a:rPr lang="en-US" dirty="0"/>
              <a:t>is problematic from a testing perspective. </a:t>
            </a:r>
            <a:endParaRPr lang="en-US" dirty="0" smtClean="0"/>
          </a:p>
          <a:p>
            <a:r>
              <a:rPr lang="en-US" dirty="0" smtClean="0"/>
              <a:t>How </a:t>
            </a:r>
            <a:r>
              <a:rPr lang="en-US" dirty="0"/>
              <a:t>does one determine what is the front or back side of a piece of lumber? </a:t>
            </a:r>
            <a:endParaRPr lang="en-US" dirty="0" smtClean="0"/>
          </a:p>
          <a:p>
            <a:r>
              <a:rPr lang="en-US" dirty="0" smtClean="0"/>
              <a:t>If </a:t>
            </a:r>
            <a:r>
              <a:rPr lang="en-US" dirty="0"/>
              <a:t>I test one side of a sample, I cannot use that same sample for the next test. A new sample must be used. </a:t>
            </a:r>
            <a:endParaRPr lang="en-US" dirty="0" smtClean="0"/>
          </a:p>
          <a:p>
            <a:r>
              <a:rPr lang="en-US" dirty="0" smtClean="0"/>
              <a:t>How </a:t>
            </a:r>
            <a:r>
              <a:rPr lang="en-US" dirty="0"/>
              <a:t>do I then determine which side to test? What is the front side? What is the back side? </a:t>
            </a:r>
            <a:endParaRPr lang="en-US" dirty="0" smtClean="0"/>
          </a:p>
          <a:p>
            <a:r>
              <a:rPr lang="en-US" dirty="0" smtClean="0"/>
              <a:t>Meeting </a:t>
            </a:r>
            <a:r>
              <a:rPr lang="en-US" dirty="0"/>
              <a:t>this requirement is not typically possible so some judgement on the part of the testing facility is necessary</a:t>
            </a:r>
            <a:r>
              <a:rPr lang="en-US" dirty="0" smtClean="0"/>
              <a:t>.</a:t>
            </a:r>
            <a:endParaRPr lang="en-US" dirty="0"/>
          </a:p>
        </p:txBody>
      </p:sp>
    </p:spTree>
    <p:extLst>
      <p:ext uri="{BB962C8B-B14F-4D97-AF65-F5344CB8AC3E}">
        <p14:creationId xmlns:p14="http://schemas.microsoft.com/office/powerpoint/2010/main" val="1796640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idx="1"/>
          </p:nvPr>
        </p:nvSpPr>
        <p:spPr/>
        <p:txBody>
          <a:bodyPr>
            <a:normAutofit/>
          </a:bodyPr>
          <a:lstStyle/>
          <a:p>
            <a:r>
              <a:rPr lang="en-US" dirty="0" smtClean="0"/>
              <a:t>Specifics </a:t>
            </a:r>
            <a:r>
              <a:rPr lang="en-US" dirty="0"/>
              <a:t>related to design value adjustments are discussed below, but </a:t>
            </a:r>
            <a:r>
              <a:rPr lang="en-US" i="1" dirty="0"/>
              <a:t>IBC</a:t>
            </a:r>
            <a:r>
              <a:rPr lang="en-US" dirty="0"/>
              <a:t> Section 2303.2.6 also requires consideration of situations when FRTW may be exposed to the weather or may be used in damp or wet locations. </a:t>
            </a:r>
            <a:endParaRPr lang="en-US" dirty="0" smtClean="0"/>
          </a:p>
          <a:p>
            <a:r>
              <a:rPr lang="en-US" dirty="0" smtClean="0"/>
              <a:t>This </a:t>
            </a:r>
            <a:r>
              <a:rPr lang="en-US" dirty="0"/>
              <a:t>requires evaluation of the flame spread index when tested in accordance with </a:t>
            </a:r>
            <a:r>
              <a:rPr lang="en-US" i="1" dirty="0"/>
              <a:t>ASTM</a:t>
            </a:r>
            <a:r>
              <a:rPr lang="en-US" dirty="0"/>
              <a:t> </a:t>
            </a:r>
            <a:r>
              <a:rPr lang="en-US" i="1" dirty="0"/>
              <a:t>D2898</a:t>
            </a:r>
            <a:r>
              <a:rPr lang="en-US" dirty="0"/>
              <a:t>, </a:t>
            </a:r>
            <a:r>
              <a:rPr lang="en-US" i="1" dirty="0"/>
              <a:t>Standard Practice for Accelerated Weathering of Fire-Retardant-Treated Wood for Fire Testing</a:t>
            </a:r>
            <a:r>
              <a:rPr lang="en-US" dirty="0"/>
              <a:t>. </a:t>
            </a:r>
            <a:endParaRPr lang="en-US" dirty="0" smtClean="0"/>
          </a:p>
        </p:txBody>
      </p:sp>
    </p:spTree>
    <p:extLst>
      <p:ext uri="{BB962C8B-B14F-4D97-AF65-F5344CB8AC3E}">
        <p14:creationId xmlns:p14="http://schemas.microsoft.com/office/powerpoint/2010/main" val="2877183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Material Requirements</a:t>
            </a:r>
          </a:p>
        </p:txBody>
      </p:sp>
      <p:sp>
        <p:nvSpPr>
          <p:cNvPr id="3" name="Content Placeholder 2"/>
          <p:cNvSpPr>
            <a:spLocks noGrp="1"/>
          </p:cNvSpPr>
          <p:nvPr>
            <p:ph idx="1"/>
          </p:nvPr>
        </p:nvSpPr>
        <p:spPr/>
        <p:txBody>
          <a:bodyPr>
            <a:normAutofit/>
          </a:bodyPr>
          <a:lstStyle/>
          <a:p>
            <a:r>
              <a:rPr lang="en-US" dirty="0" smtClean="0"/>
              <a:t>This </a:t>
            </a:r>
            <a:r>
              <a:rPr lang="en-US" dirty="0"/>
              <a:t>test is applicable only to pressure treated </a:t>
            </a:r>
            <a:r>
              <a:rPr lang="en-US" dirty="0" smtClean="0"/>
              <a:t>material and </a:t>
            </a:r>
            <a:r>
              <a:rPr lang="en-US" dirty="0"/>
              <a:t>simulates effects of leaching, drying, temperature and, in one method, ultraviolet light. </a:t>
            </a:r>
            <a:endParaRPr lang="en-US" dirty="0" smtClean="0"/>
          </a:p>
          <a:p>
            <a:r>
              <a:rPr lang="en-US" dirty="0" smtClean="0"/>
              <a:t>If </a:t>
            </a:r>
            <a:r>
              <a:rPr lang="en-US" dirty="0"/>
              <a:t>the FRTW product might be subject to these environmental concerns, the FRTW manufacturer must state that testing to </a:t>
            </a:r>
            <a:r>
              <a:rPr lang="en-US" i="1" dirty="0"/>
              <a:t>ASTM</a:t>
            </a:r>
            <a:r>
              <a:rPr lang="en-US" dirty="0"/>
              <a:t> </a:t>
            </a:r>
            <a:r>
              <a:rPr lang="en-US" i="1" dirty="0"/>
              <a:t>D2898</a:t>
            </a:r>
            <a:r>
              <a:rPr lang="en-US" dirty="0"/>
              <a:t> has been </a:t>
            </a:r>
            <a:r>
              <a:rPr lang="en-US" dirty="0" smtClean="0"/>
              <a:t>completed for </a:t>
            </a:r>
            <a:r>
              <a:rPr lang="en-US" dirty="0"/>
              <a:t>their product.</a:t>
            </a:r>
          </a:p>
          <a:p>
            <a:r>
              <a:rPr lang="en-US" i="1" dirty="0"/>
              <a:t>IBC</a:t>
            </a:r>
            <a:r>
              <a:rPr lang="en-US" dirty="0"/>
              <a:t> Section 2303.2.8 requires that FRTW drying temperatures are not to exceed those typically used for non-FRTW.</a:t>
            </a:r>
          </a:p>
          <a:p>
            <a:endParaRPr lang="en-US" dirty="0"/>
          </a:p>
        </p:txBody>
      </p:sp>
    </p:spTree>
    <p:extLst>
      <p:ext uri="{BB962C8B-B14F-4D97-AF65-F5344CB8AC3E}">
        <p14:creationId xmlns:p14="http://schemas.microsoft.com/office/powerpoint/2010/main" val="932457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a:t>
            </a:r>
            <a:r>
              <a:rPr lang="en-US" dirty="0" smtClean="0"/>
              <a:t>Design </a:t>
            </a:r>
            <a:r>
              <a:rPr lang="en-US" dirty="0"/>
              <a:t>Requirements</a:t>
            </a:r>
          </a:p>
        </p:txBody>
      </p:sp>
      <p:sp>
        <p:nvSpPr>
          <p:cNvPr id="3" name="Content Placeholder 2"/>
          <p:cNvSpPr>
            <a:spLocks noGrp="1"/>
          </p:cNvSpPr>
          <p:nvPr>
            <p:ph idx="1"/>
          </p:nvPr>
        </p:nvSpPr>
        <p:spPr/>
        <p:txBody>
          <a:bodyPr>
            <a:normAutofit/>
          </a:bodyPr>
          <a:lstStyle/>
          <a:p>
            <a:r>
              <a:rPr lang="en-US" i="1" dirty="0" smtClean="0"/>
              <a:t>IBC</a:t>
            </a:r>
            <a:r>
              <a:rPr lang="en-US" dirty="0" smtClean="0"/>
              <a:t> </a:t>
            </a:r>
            <a:r>
              <a:rPr lang="en-US" dirty="0"/>
              <a:t>Section 2303.2.5 &amp; 2303.2.5.2 state that FRTW must be tested to determine applicable adjustment factors in accordance with </a:t>
            </a:r>
            <a:r>
              <a:rPr lang="en-US" i="1" dirty="0"/>
              <a:t>ASTM</a:t>
            </a:r>
            <a:r>
              <a:rPr lang="en-US" dirty="0"/>
              <a:t> </a:t>
            </a:r>
            <a:r>
              <a:rPr lang="en-US" i="1" dirty="0" smtClean="0"/>
              <a:t>D5664,</a:t>
            </a:r>
            <a:r>
              <a:rPr lang="en-US" dirty="0" smtClean="0"/>
              <a:t> </a:t>
            </a:r>
            <a:r>
              <a:rPr lang="en-US" dirty="0"/>
              <a:t>taking into account both the impact of the chemical treatment and the environment in which the FRTW product is to be used</a:t>
            </a:r>
            <a:r>
              <a:rPr lang="en-US" dirty="0" smtClean="0"/>
              <a:t>.</a:t>
            </a:r>
            <a:endParaRPr lang="en-US" dirty="0"/>
          </a:p>
        </p:txBody>
      </p:sp>
    </p:spTree>
    <p:extLst>
      <p:ext uri="{BB962C8B-B14F-4D97-AF65-F5344CB8AC3E}">
        <p14:creationId xmlns:p14="http://schemas.microsoft.com/office/powerpoint/2010/main" val="1898571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Design Requirements</a:t>
            </a:r>
          </a:p>
        </p:txBody>
      </p:sp>
      <p:sp>
        <p:nvSpPr>
          <p:cNvPr id="3" name="Content Placeholder 2"/>
          <p:cNvSpPr>
            <a:spLocks noGrp="1"/>
          </p:cNvSpPr>
          <p:nvPr>
            <p:ph sz="half" idx="1"/>
          </p:nvPr>
        </p:nvSpPr>
        <p:spPr>
          <a:xfrm>
            <a:off x="457200" y="1200151"/>
            <a:ext cx="4876800" cy="3394472"/>
          </a:xfrm>
        </p:spPr>
        <p:txBody>
          <a:bodyPr>
            <a:normAutofit fontScale="92500" lnSpcReduction="10000"/>
          </a:bodyPr>
          <a:lstStyle/>
          <a:p>
            <a:r>
              <a:rPr lang="en-US" i="1" dirty="0" smtClean="0"/>
              <a:t>NDS</a:t>
            </a:r>
            <a:r>
              <a:rPr lang="en-US" dirty="0" smtClean="0"/>
              <a:t> </a:t>
            </a:r>
            <a:r>
              <a:rPr lang="en-US" dirty="0"/>
              <a:t>and </a:t>
            </a:r>
            <a:r>
              <a:rPr lang="en-US" i="1" dirty="0"/>
              <a:t>TPI 1</a:t>
            </a:r>
            <a:r>
              <a:rPr lang="en-US" dirty="0"/>
              <a:t> are all clear that applicable adjustments to design values are to be provide by the FRTW material supplier. </a:t>
            </a:r>
            <a:endParaRPr lang="en-US" dirty="0" smtClean="0"/>
          </a:p>
          <a:p>
            <a:r>
              <a:rPr lang="en-US" dirty="0" smtClean="0"/>
              <a:t>All </a:t>
            </a:r>
            <a:r>
              <a:rPr lang="en-US" dirty="0"/>
              <a:t>of the FRTW material suppliers do provide reductions for design values based on their chemical and process applicable to specific wood species. </a:t>
            </a:r>
            <a:endParaRPr lang="en-US" dirty="0" smtClean="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663" y="666750"/>
            <a:ext cx="1369114"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7663" y="2647950"/>
            <a:ext cx="1377043"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94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Design Requirements</a:t>
            </a:r>
          </a:p>
        </p:txBody>
      </p:sp>
      <p:sp>
        <p:nvSpPr>
          <p:cNvPr id="3" name="Content Placeholder 2"/>
          <p:cNvSpPr>
            <a:spLocks noGrp="1"/>
          </p:cNvSpPr>
          <p:nvPr>
            <p:ph sz="half" idx="1"/>
          </p:nvPr>
        </p:nvSpPr>
        <p:spPr>
          <a:xfrm>
            <a:off x="457200" y="1200151"/>
            <a:ext cx="7772400" cy="3394472"/>
          </a:xfrm>
        </p:spPr>
        <p:txBody>
          <a:bodyPr>
            <a:normAutofit fontScale="92500" lnSpcReduction="10000"/>
          </a:bodyPr>
          <a:lstStyle/>
          <a:p>
            <a:r>
              <a:rPr lang="en-US" dirty="0" smtClean="0"/>
              <a:t>The </a:t>
            </a:r>
            <a:r>
              <a:rPr lang="en-US" dirty="0"/>
              <a:t>adjustment values should be based on current product information and typically include reductions to the following material properties:</a:t>
            </a:r>
          </a:p>
          <a:p>
            <a:pPr lvl="1"/>
            <a:r>
              <a:rPr lang="en-US" dirty="0"/>
              <a:t>Compression Parallel to Grain</a:t>
            </a:r>
          </a:p>
          <a:p>
            <a:pPr lvl="1"/>
            <a:r>
              <a:rPr lang="en-US" dirty="0"/>
              <a:t>Horizontal Shear</a:t>
            </a:r>
          </a:p>
          <a:p>
            <a:pPr lvl="1"/>
            <a:r>
              <a:rPr lang="en-US" dirty="0"/>
              <a:t>Tension Parallel to Grain</a:t>
            </a:r>
          </a:p>
          <a:p>
            <a:pPr lvl="1"/>
            <a:r>
              <a:rPr lang="en-US" dirty="0"/>
              <a:t>Bending – Modulus of Elasticity</a:t>
            </a:r>
          </a:p>
          <a:p>
            <a:pPr lvl="1"/>
            <a:r>
              <a:rPr lang="en-US" dirty="0"/>
              <a:t>Bending – Extreme Fiber Stress</a:t>
            </a:r>
          </a:p>
          <a:p>
            <a:pPr lvl="1"/>
            <a:r>
              <a:rPr lang="en-US" dirty="0" smtClean="0"/>
              <a:t>Fasteners/Connectors</a:t>
            </a:r>
            <a:endParaRPr lang="en-US" dirty="0"/>
          </a:p>
        </p:txBody>
      </p:sp>
    </p:spTree>
    <p:extLst>
      <p:ext uri="{BB962C8B-B14F-4D97-AF65-F5344CB8AC3E}">
        <p14:creationId xmlns:p14="http://schemas.microsoft.com/office/powerpoint/2010/main" val="3702143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Design Requirements</a:t>
            </a:r>
          </a:p>
        </p:txBody>
      </p:sp>
      <p:sp>
        <p:nvSpPr>
          <p:cNvPr id="3" name="Content Placeholder 2"/>
          <p:cNvSpPr>
            <a:spLocks noGrp="1"/>
          </p:cNvSpPr>
          <p:nvPr>
            <p:ph sz="half" idx="1"/>
          </p:nvPr>
        </p:nvSpPr>
        <p:spPr>
          <a:xfrm>
            <a:off x="457200" y="1200151"/>
            <a:ext cx="7696200" cy="3394472"/>
          </a:xfrm>
        </p:spPr>
        <p:txBody>
          <a:bodyPr>
            <a:normAutofit lnSpcReduction="10000"/>
          </a:bodyPr>
          <a:lstStyle/>
          <a:p>
            <a:r>
              <a:rPr lang="en-US" dirty="0" smtClean="0"/>
              <a:t>There </a:t>
            </a:r>
            <a:r>
              <a:rPr lang="en-US" dirty="0"/>
              <a:t>may also be additional design value adjustment factors for FRTW used in high temperature applications. </a:t>
            </a:r>
            <a:endParaRPr lang="en-US" dirty="0" smtClean="0"/>
          </a:p>
          <a:p>
            <a:r>
              <a:rPr lang="en-US" dirty="0" smtClean="0"/>
              <a:t>However</a:t>
            </a:r>
            <a:r>
              <a:rPr lang="en-US" dirty="0"/>
              <a:t>, since most FRTW material suppliers do not stock the higher grades of lumber typically used in trusses, the truss manufacturer may have to take into account sending material out to be treated.</a:t>
            </a:r>
          </a:p>
        </p:txBody>
      </p:sp>
    </p:spTree>
    <p:extLst>
      <p:ext uri="{BB962C8B-B14F-4D97-AF65-F5344CB8AC3E}">
        <p14:creationId xmlns:p14="http://schemas.microsoft.com/office/powerpoint/2010/main" val="78458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While reducing the flammability of the wood, the fire retardant treatments may also cause degradation of the structural properties of the wood. </a:t>
            </a:r>
          </a:p>
          <a:p>
            <a:r>
              <a:rPr lang="en-US" dirty="0" smtClean="0"/>
              <a:t>Depending on the treatment, constructing buildings with FRTW may require:</a:t>
            </a:r>
          </a:p>
          <a:p>
            <a:pPr lvl="1"/>
            <a:r>
              <a:rPr lang="en-US" dirty="0" smtClean="0"/>
              <a:t>A reduction in the design values of the wood materials, and/or</a:t>
            </a:r>
          </a:p>
          <a:p>
            <a:pPr lvl="1"/>
            <a:r>
              <a:rPr lang="en-US" dirty="0" smtClean="0"/>
              <a:t>A reduction in the capacity of connectors used</a:t>
            </a:r>
            <a:endParaRPr lang="en-US" dirty="0"/>
          </a:p>
        </p:txBody>
      </p:sp>
      <p:pic>
        <p:nvPicPr>
          <p:cNvPr id="3074" name="Picture 2" descr="http://www.homedepot.com/catalog/productImages/400/fb/fb76f329-19c2-4cc1-bf2c-3a27b18f341b_400.jpg"/>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22439" r="12442" b="21434"/>
          <a:stretch/>
        </p:blipFill>
        <p:spPr>
          <a:xfrm>
            <a:off x="4648200" y="1602762"/>
            <a:ext cx="4038600" cy="2588850"/>
          </a:xfrm>
        </p:spPr>
      </p:pic>
    </p:spTree>
    <p:extLst>
      <p:ext uri="{BB962C8B-B14F-4D97-AF65-F5344CB8AC3E}">
        <p14:creationId xmlns:p14="http://schemas.microsoft.com/office/powerpoint/2010/main" val="100143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Fire retardant treated materials can be incorporated into Buildings to reduce the ability of lumber products to contribute to a fire. </a:t>
            </a:r>
            <a:endParaRPr lang="en-US" dirty="0" smtClean="0"/>
          </a:p>
          <a:p>
            <a:pPr lvl="0"/>
            <a:r>
              <a:rPr lang="en-US" dirty="0" smtClean="0"/>
              <a:t>The </a:t>
            </a:r>
            <a:r>
              <a:rPr lang="en-US" i="1" dirty="0"/>
              <a:t>IBC </a:t>
            </a:r>
            <a:r>
              <a:rPr lang="en-US" dirty="0"/>
              <a:t>requirements dictate where, and under what circumstances, fire retardant materials are allowed.</a:t>
            </a:r>
          </a:p>
          <a:p>
            <a:pPr lvl="0"/>
            <a:r>
              <a:rPr lang="en-US" dirty="0"/>
              <a:t>When designing trusses with fire retardant lumber, </a:t>
            </a:r>
            <a:r>
              <a:rPr lang="en-US" i="1" dirty="0"/>
              <a:t>ANSI/TPI 1</a:t>
            </a:r>
            <a:r>
              <a:rPr lang="en-US" dirty="0"/>
              <a:t> should be followed as a guide for the appropriate drying conditions for the lumber after treatment. </a:t>
            </a:r>
            <a:endParaRPr lang="en-US" dirty="0" smtClean="0"/>
          </a:p>
          <a:p>
            <a:pPr lvl="0"/>
            <a:r>
              <a:rPr lang="en-US" dirty="0" smtClean="0"/>
              <a:t>In </a:t>
            </a:r>
            <a:r>
              <a:rPr lang="en-US" dirty="0"/>
              <a:t>addition, appropriate design values reductions for the lumber or metal connector plate should be taken following the FRT manufacturer’s specifications.</a:t>
            </a:r>
          </a:p>
          <a:p>
            <a:endParaRPr lang="en-US" dirty="0"/>
          </a:p>
        </p:txBody>
      </p:sp>
    </p:spTree>
    <p:extLst>
      <p:ext uri="{BB962C8B-B14F-4D97-AF65-F5344CB8AC3E}">
        <p14:creationId xmlns:p14="http://schemas.microsoft.com/office/powerpoint/2010/main" val="1910660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ANSI/AWC National Design Specification</a:t>
            </a:r>
            <a:r>
              <a:rPr lang="en-US" i="1" baseline="30000" dirty="0"/>
              <a:t>®</a:t>
            </a:r>
            <a:r>
              <a:rPr lang="en-US" i="1" dirty="0"/>
              <a:t> (NDS</a:t>
            </a:r>
            <a:r>
              <a:rPr lang="en-US" i="1" baseline="30000" dirty="0"/>
              <a:t>®</a:t>
            </a:r>
            <a:r>
              <a:rPr lang="en-US" i="1" dirty="0"/>
              <a:t>) for Wood Construction</a:t>
            </a:r>
            <a:endParaRPr lang="en-US" dirty="0"/>
          </a:p>
          <a:p>
            <a:r>
              <a:rPr lang="en-US" i="1" dirty="0"/>
              <a:t>ANSI/TPI-1 National Design Standard for Metal Plate Connected Wood Truss Construction</a:t>
            </a:r>
            <a:endParaRPr lang="en-US" dirty="0"/>
          </a:p>
          <a:p>
            <a:r>
              <a:rPr lang="en-US" i="1" dirty="0" smtClean="0"/>
              <a:t>International </a:t>
            </a:r>
            <a:r>
              <a:rPr lang="en-US" i="1" dirty="0"/>
              <a:t>Building Code (IBC), International Code Council</a:t>
            </a:r>
            <a:endParaRPr lang="en-US" dirty="0"/>
          </a:p>
          <a:p>
            <a:r>
              <a:rPr lang="en-US" i="1" dirty="0"/>
              <a:t>International Residential Code (IRC), International Code Council</a:t>
            </a:r>
            <a:endParaRPr lang="en-US" dirty="0"/>
          </a:p>
          <a:p>
            <a:r>
              <a:rPr lang="en-US" i="1" dirty="0"/>
              <a:t>NFPA 13 Standard for the Installation of Sprinkler Systems</a:t>
            </a:r>
            <a:endParaRPr lang="en-US" dirty="0"/>
          </a:p>
          <a:p>
            <a:r>
              <a:rPr lang="en-US" i="1" dirty="0"/>
              <a:t>United States Department of Agriculture, Forest Products Laboratory (U.S.), </a:t>
            </a:r>
            <a:r>
              <a:rPr lang="en-US" i="1" u="sng" dirty="0">
                <a:hlinkClick r:id="rId2"/>
              </a:rPr>
              <a:t>Wood Handbook</a:t>
            </a:r>
            <a:r>
              <a:rPr lang="en-US" i="1" dirty="0"/>
              <a:t>, Wood as an Engineering Material, Chapter 18, 2010,</a:t>
            </a:r>
            <a:endParaRPr lang="en-US" dirty="0"/>
          </a:p>
          <a:p>
            <a:endParaRPr lang="en-US" dirty="0"/>
          </a:p>
        </p:txBody>
      </p:sp>
    </p:spTree>
    <p:extLst>
      <p:ext uri="{BB962C8B-B14F-4D97-AF65-F5344CB8AC3E}">
        <p14:creationId xmlns:p14="http://schemas.microsoft.com/office/powerpoint/2010/main" val="3753703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ASTM </a:t>
            </a:r>
            <a:r>
              <a:rPr lang="en-US" i="1" dirty="0"/>
              <a:t>D2898 - Standard Practice for Accelerated Weathering of Fire-Retardant-Treated Wood for Fire Testing</a:t>
            </a:r>
            <a:endParaRPr lang="en-US" dirty="0"/>
          </a:p>
          <a:p>
            <a:r>
              <a:rPr lang="en-US" i="1" dirty="0"/>
              <a:t>ASTM D3201 - Standard Test Method for Hygroscopic Properties of Fire-Retardant Wood and Wood-Based Products</a:t>
            </a:r>
            <a:endParaRPr lang="en-US" dirty="0"/>
          </a:p>
          <a:p>
            <a:r>
              <a:rPr lang="en-US" i="1" dirty="0"/>
              <a:t>ASTM D5516 - Standard Test Method for Evaluating the Flexural Properties of Fire-Retardant Treated Softwood Plywood Exposed to Elevated Temperatures</a:t>
            </a:r>
            <a:endParaRPr lang="en-US" dirty="0"/>
          </a:p>
          <a:p>
            <a:r>
              <a:rPr lang="en-US" i="1" dirty="0"/>
              <a:t>ASTM D5664 - Standard Test Method for Evaluating Dowel-Bearing Strength of Wood and Wood-Based Products</a:t>
            </a:r>
            <a:endParaRPr lang="en-US" dirty="0"/>
          </a:p>
          <a:p>
            <a:r>
              <a:rPr lang="en-US" i="1" dirty="0"/>
              <a:t>ASTM D6841 - Standard Practice for Calculating Design Value Treatment Adjustment Factors for Fire-Retardant-Treated Lumber</a:t>
            </a:r>
            <a:endParaRPr lang="en-US" dirty="0"/>
          </a:p>
          <a:p>
            <a:r>
              <a:rPr lang="en-US" i="1" dirty="0"/>
              <a:t>ASTM E84 - Standard Test Method for Surface Burning Characteristics of Building Materials</a:t>
            </a:r>
            <a:endParaRPr lang="en-US" dirty="0"/>
          </a:p>
          <a:p>
            <a:r>
              <a:rPr lang="en-US" i="1" dirty="0"/>
              <a:t>ASTM E136 - Standard Test Method for Behavior of Materials in a Vertical Tube Furnace at 750°C</a:t>
            </a:r>
            <a:endParaRPr lang="en-US" dirty="0"/>
          </a:p>
          <a:p>
            <a:endParaRPr lang="en-US" dirty="0"/>
          </a:p>
        </p:txBody>
      </p:sp>
    </p:spTree>
    <p:extLst>
      <p:ext uri="{BB962C8B-B14F-4D97-AF65-F5344CB8AC3E}">
        <p14:creationId xmlns:p14="http://schemas.microsoft.com/office/powerpoint/2010/main" val="2487472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smtClean="0"/>
              <a:t>1) Select appropriate building material in accordance with the provisions of the IRC and/or local building code which corresponds to the structure to be built.</a:t>
            </a:r>
            <a:endParaRPr lang="en-US" dirty="0"/>
          </a:p>
        </p:txBody>
      </p:sp>
    </p:spTree>
    <p:extLst>
      <p:ext uri="{BB962C8B-B14F-4D97-AF65-F5344CB8AC3E}">
        <p14:creationId xmlns:p14="http://schemas.microsoft.com/office/powerpoint/2010/main" val="2010343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a:t>2</a:t>
            </a:r>
            <a:r>
              <a:rPr lang="en-US" dirty="0" smtClean="0"/>
              <a:t>) Find the fire retardant material’s engineering report as provided by the manufacturer in order to ascertain proper lumber and fastener design values.</a:t>
            </a:r>
          </a:p>
          <a:p>
            <a:pPr marL="0" indent="0">
              <a:buNone/>
            </a:pPr>
            <a:r>
              <a:rPr lang="en-US" dirty="0"/>
              <a:t>	</a:t>
            </a:r>
            <a:r>
              <a:rPr lang="en-US" sz="2000" dirty="0" smtClean="0"/>
              <a:t>- Note: Some engineering reports will report these values as 	reductions from published design values as shown in 	ANSI/TPI 1 and 	NDS.</a:t>
            </a:r>
          </a:p>
        </p:txBody>
      </p:sp>
    </p:spTree>
    <p:extLst>
      <p:ext uri="{BB962C8B-B14F-4D97-AF65-F5344CB8AC3E}">
        <p14:creationId xmlns:p14="http://schemas.microsoft.com/office/powerpoint/2010/main" val="2725330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a:t>3</a:t>
            </a:r>
            <a:r>
              <a:rPr lang="en-US" dirty="0" smtClean="0"/>
              <a:t>) Verify building material requirements as given by manufacturer for special installation or fastener requirements.	</a:t>
            </a:r>
            <a:r>
              <a:rPr lang="en-US" sz="2000" dirty="0" smtClean="0"/>
              <a:t>-Note: Some fire retardant lumber products require the use of 	specialized connector plates and fasteners.</a:t>
            </a:r>
            <a:endParaRPr lang="en-US" dirty="0"/>
          </a:p>
        </p:txBody>
      </p:sp>
    </p:spTree>
    <p:extLst>
      <p:ext uri="{BB962C8B-B14F-4D97-AF65-F5344CB8AC3E}">
        <p14:creationId xmlns:p14="http://schemas.microsoft.com/office/powerpoint/2010/main" val="13024157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smtClean="0"/>
              <a:t>4) Carefully input design values and plate reductions as provided by the manufacturer into the design software’s database.</a:t>
            </a:r>
            <a:endParaRPr lang="en-US" dirty="0"/>
          </a:p>
        </p:txBody>
      </p:sp>
    </p:spTree>
    <p:extLst>
      <p:ext uri="{BB962C8B-B14F-4D97-AF65-F5344CB8AC3E}">
        <p14:creationId xmlns:p14="http://schemas.microsoft.com/office/powerpoint/2010/main" val="3987988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smtClean="0"/>
              <a:t>5) Provide any additional required notes as to special installation or fastener requirements for the fire resistant truss assembly on the truss design drawing.</a:t>
            </a:r>
            <a:endParaRPr lang="en-US" dirty="0"/>
          </a:p>
        </p:txBody>
      </p:sp>
    </p:spTree>
    <p:extLst>
      <p:ext uri="{BB962C8B-B14F-4D97-AF65-F5344CB8AC3E}">
        <p14:creationId xmlns:p14="http://schemas.microsoft.com/office/powerpoint/2010/main" val="2216948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Truss Design With Fire Retardant Materials</a:t>
            </a:r>
            <a:endParaRPr lang="en-US" dirty="0"/>
          </a:p>
        </p:txBody>
      </p:sp>
      <p:sp>
        <p:nvSpPr>
          <p:cNvPr id="3" name="Content Placeholder 2"/>
          <p:cNvSpPr>
            <a:spLocks noGrp="1"/>
          </p:cNvSpPr>
          <p:nvPr>
            <p:ph idx="1"/>
          </p:nvPr>
        </p:nvSpPr>
        <p:spPr/>
        <p:txBody>
          <a:bodyPr/>
          <a:lstStyle/>
          <a:p>
            <a:pPr marL="0" indent="0">
              <a:buNone/>
            </a:pPr>
            <a:r>
              <a:rPr lang="en-US" dirty="0"/>
              <a:t>6</a:t>
            </a:r>
            <a:r>
              <a:rPr lang="en-US" dirty="0" smtClean="0"/>
              <a:t>) Provide information regarding the safe handling or health considerations (i.e. MSDS) as provided by material manufacturer to truss manufacturer and truss installation personnel.</a:t>
            </a:r>
            <a:endParaRPr lang="en-US" dirty="0"/>
          </a:p>
        </p:txBody>
      </p:sp>
    </p:spTree>
    <p:extLst>
      <p:ext uri="{BB962C8B-B14F-4D97-AF65-F5344CB8AC3E}">
        <p14:creationId xmlns:p14="http://schemas.microsoft.com/office/powerpoint/2010/main" val="234180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There </a:t>
            </a:r>
            <a:r>
              <a:rPr lang="en-US" dirty="0"/>
              <a:t>are FRT treatments for both interior and exterior use. </a:t>
            </a:r>
            <a:endParaRPr lang="en-US" dirty="0" smtClean="0"/>
          </a:p>
          <a:p>
            <a:r>
              <a:rPr lang="en-US" dirty="0" smtClean="0"/>
              <a:t>The </a:t>
            </a:r>
            <a:r>
              <a:rPr lang="en-US" dirty="0"/>
              <a:t>focus of this </a:t>
            </a:r>
            <a:r>
              <a:rPr lang="en-US" dirty="0" smtClean="0"/>
              <a:t>presentation </a:t>
            </a:r>
            <a:r>
              <a:rPr lang="en-US" dirty="0"/>
              <a:t>is on interior use of </a:t>
            </a:r>
            <a:r>
              <a:rPr lang="en-US" dirty="0" smtClean="0"/>
              <a:t>FRTW, specifically when </a:t>
            </a:r>
            <a:r>
              <a:rPr lang="en-US" dirty="0"/>
              <a:t>and how FRTW is permitted to be used in Truss design</a:t>
            </a:r>
            <a:r>
              <a:rPr lang="en-US" dirty="0" smtClean="0"/>
              <a:t>. </a:t>
            </a:r>
          </a:p>
        </p:txBody>
      </p:sp>
      <p:pic>
        <p:nvPicPr>
          <p:cNvPr id="4098" name="Picture 2" descr="https://www.sbcindustry.com/sites/default/files/uploads/SBCA/dsc_0186_photoshopp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592918"/>
            <a:ext cx="4038600" cy="260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25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a:t>
            </a:r>
            <a:r>
              <a:rPr lang="en-US" dirty="0"/>
              <a:t>wood or product is impregnated with a mineral salt or water insoluble organic retardant, generally a resin polymer or graft polymer that reduces the temperature of thermal degradation, which results in more charring and a decrease of flammable volatiles. </a:t>
            </a:r>
            <a:endParaRPr lang="en-US" dirty="0" smtClean="0"/>
          </a:p>
        </p:txBody>
      </p:sp>
      <p:pic>
        <p:nvPicPr>
          <p:cNvPr id="6148" name="Picture 4" descr="http://www.trc-canada.com/prod-img/S673095.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1428750"/>
            <a:ext cx="3352800" cy="23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4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Structural Building Components Association (SBCA) has developed this </a:t>
            </a:r>
            <a:r>
              <a:rPr lang="en-US" dirty="0" smtClean="0"/>
              <a:t>presentation to </a:t>
            </a:r>
            <a:r>
              <a:rPr lang="en-US" dirty="0"/>
              <a:t>provide a clear perspective on the use of fire retardant materials used in construction</a:t>
            </a:r>
            <a:r>
              <a:rPr lang="en-US" dirty="0" smtClean="0"/>
              <a:t>.</a:t>
            </a:r>
          </a:p>
          <a:p>
            <a:r>
              <a:rPr lang="en-US" dirty="0" smtClean="0"/>
              <a:t>The </a:t>
            </a:r>
            <a:r>
              <a:rPr lang="en-US" dirty="0"/>
              <a:t>analysis is based on code requirements developed by the International Code </a:t>
            </a:r>
            <a:r>
              <a:rPr lang="en-US" dirty="0" smtClean="0"/>
              <a:t>Council </a:t>
            </a:r>
            <a:r>
              <a:rPr lang="en-US" dirty="0"/>
              <a:t>within the 2012 and 2015 </a:t>
            </a:r>
            <a:r>
              <a:rPr lang="en-US" i="1" dirty="0"/>
              <a:t>International Building Code</a:t>
            </a:r>
            <a:r>
              <a:rPr lang="en-US" dirty="0"/>
              <a:t> (</a:t>
            </a:r>
            <a:r>
              <a:rPr lang="en-US" i="1" dirty="0"/>
              <a:t>IBC</a:t>
            </a:r>
            <a:r>
              <a:rPr lang="en-US" dirty="0"/>
              <a:t>), </a:t>
            </a:r>
            <a:r>
              <a:rPr lang="en-US" i="1" dirty="0"/>
              <a:t>ANSI/TPI I</a:t>
            </a:r>
            <a:r>
              <a:rPr lang="en-US" dirty="0"/>
              <a:t> as well as other industry resources. </a:t>
            </a:r>
          </a:p>
          <a:p>
            <a:endParaRPr lang="en-US" dirty="0"/>
          </a:p>
        </p:txBody>
      </p:sp>
    </p:spTree>
    <p:extLst>
      <p:ext uri="{BB962C8B-B14F-4D97-AF65-F5344CB8AC3E}">
        <p14:creationId xmlns:p14="http://schemas.microsoft.com/office/powerpoint/2010/main" val="220310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Building - </a:t>
            </a:r>
            <a:r>
              <a:rPr lang="en-US" dirty="0"/>
              <a:t>Any structure used or intended for supporting or sheltering any use or occupancy. </a:t>
            </a:r>
          </a:p>
          <a:p>
            <a:r>
              <a:rPr lang="en-US" b="1" dirty="0"/>
              <a:t>Building </a:t>
            </a:r>
            <a:r>
              <a:rPr lang="en-US" b="1" dirty="0" smtClean="0"/>
              <a:t>Code - </a:t>
            </a:r>
            <a:r>
              <a:rPr lang="en-US" dirty="0"/>
              <a:t>As it applies to a Building, any set of standards set forth and enforced by a Jurisdiction for the protection of public safety. </a:t>
            </a:r>
          </a:p>
          <a:p>
            <a:r>
              <a:rPr lang="en-US" b="1" dirty="0"/>
              <a:t>Combustible Material </a:t>
            </a:r>
            <a:r>
              <a:rPr lang="en-US" b="1" dirty="0" smtClean="0"/>
              <a:t>- </a:t>
            </a:r>
            <a:r>
              <a:rPr lang="en-US" dirty="0"/>
              <a:t>A material that does not qualify as noncombustible.</a:t>
            </a:r>
          </a:p>
          <a:p>
            <a:r>
              <a:rPr lang="en-US" b="1" dirty="0"/>
              <a:t>Noncombustible Material - </a:t>
            </a:r>
            <a:r>
              <a:rPr lang="en-US" dirty="0"/>
              <a:t>A material that, under the conditions anticipated, will not ignite or burn when subjected to fire or heat. Materials that pass </a:t>
            </a:r>
            <a:r>
              <a:rPr lang="en-US" i="1" dirty="0"/>
              <a:t>ASTM </a:t>
            </a:r>
            <a:r>
              <a:rPr lang="en-US" i="1" dirty="0" smtClean="0"/>
              <a:t>E136 </a:t>
            </a:r>
            <a:r>
              <a:rPr lang="en-US" dirty="0"/>
              <a:t>are considered noncombustible materials</a:t>
            </a:r>
            <a:r>
              <a:rPr lang="en-US" dirty="0" smtClean="0"/>
              <a:t>.</a:t>
            </a:r>
            <a:endParaRPr lang="en-US" dirty="0"/>
          </a:p>
        </p:txBody>
      </p:sp>
    </p:spTree>
    <p:extLst>
      <p:ext uri="{BB962C8B-B14F-4D97-AF65-F5344CB8AC3E}">
        <p14:creationId xmlns:p14="http://schemas.microsoft.com/office/powerpoint/2010/main" val="140438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idx="1"/>
          </p:nvPr>
        </p:nvSpPr>
        <p:spPr/>
        <p:txBody>
          <a:bodyPr>
            <a:normAutofit/>
          </a:bodyPr>
          <a:lstStyle/>
          <a:p>
            <a:r>
              <a:rPr lang="en-US" b="1" dirty="0" smtClean="0"/>
              <a:t>Fire </a:t>
            </a:r>
            <a:r>
              <a:rPr lang="en-US" b="1" dirty="0"/>
              <a:t>Retardant-treated Wood (FRTW</a:t>
            </a:r>
            <a:r>
              <a:rPr lang="en-US" b="1" dirty="0" smtClean="0"/>
              <a:t>) - </a:t>
            </a:r>
            <a:r>
              <a:rPr lang="en-US" dirty="0"/>
              <a:t>Wood products that, when impregnated with chemicals by a pressure process or other means during manufacture, exhibit reduced </a:t>
            </a:r>
            <a:r>
              <a:rPr lang="en-US" dirty="0" smtClean="0"/>
              <a:t>surface-burning </a:t>
            </a:r>
            <a:r>
              <a:rPr lang="en-US" dirty="0"/>
              <a:t>characteristics and resist propagation of fire.</a:t>
            </a:r>
          </a:p>
          <a:p>
            <a:r>
              <a:rPr lang="en-US" b="1" dirty="0"/>
              <a:t>Truss - </a:t>
            </a:r>
            <a:r>
              <a:rPr lang="en-US" dirty="0"/>
              <a:t>Individual metal-plate-connected wood component manufactured for the construction of a Building. </a:t>
            </a:r>
          </a:p>
          <a:p>
            <a:r>
              <a:rPr lang="en-US" b="1" dirty="0"/>
              <a:t>Truss Designer </a:t>
            </a:r>
            <a:r>
              <a:rPr lang="en-US" b="1" dirty="0" smtClean="0"/>
              <a:t>- </a:t>
            </a:r>
            <a:r>
              <a:rPr lang="en-US" dirty="0"/>
              <a:t>Person responsible for the preparation of the Truss Design </a:t>
            </a:r>
            <a:r>
              <a:rPr lang="en-US" dirty="0" smtClean="0"/>
              <a:t>Drawings.</a:t>
            </a:r>
            <a:endParaRPr lang="en-US" dirty="0"/>
          </a:p>
        </p:txBody>
      </p:sp>
    </p:spTree>
    <p:extLst>
      <p:ext uri="{BB962C8B-B14F-4D97-AF65-F5344CB8AC3E}">
        <p14:creationId xmlns:p14="http://schemas.microsoft.com/office/powerpoint/2010/main" val="680926291"/>
      </p:ext>
    </p:extLst>
  </p:cSld>
  <p:clrMapOvr>
    <a:masterClrMapping/>
  </p:clrMapOvr>
</p:sld>
</file>

<file path=ppt/theme/theme1.xml><?xml version="1.0" encoding="utf-8"?>
<a:theme xmlns:a="http://schemas.openxmlformats.org/drawingml/2006/main" name="Office Them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9995</TotalTime>
  <Words>2754</Words>
  <Application>Microsoft Office PowerPoint</Application>
  <PresentationFormat>On-screen Show (16:9)</PresentationFormat>
  <Paragraphs>213</Paragraphs>
  <Slides>48</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48</vt:i4>
      </vt:variant>
    </vt:vector>
  </HeadingPairs>
  <TitlesOfParts>
    <vt:vector size="52" baseType="lpstr">
      <vt:lpstr>Arial</vt:lpstr>
      <vt:lpstr>Calibri</vt:lpstr>
      <vt:lpstr>Office Theme</vt:lpstr>
      <vt:lpstr>Custom Design</vt:lpstr>
      <vt:lpstr>Fire Retardants and Truss Design</vt:lpstr>
      <vt:lpstr>Introduction</vt:lpstr>
      <vt:lpstr>Introduction</vt:lpstr>
      <vt:lpstr>Introduction</vt:lpstr>
      <vt:lpstr>Introduction</vt:lpstr>
      <vt:lpstr>Introduction</vt:lpstr>
      <vt:lpstr>Introduction</vt:lpstr>
      <vt:lpstr>Key Definitions</vt:lpstr>
      <vt:lpstr>Key Definitions</vt:lpstr>
      <vt:lpstr>Key Definitions</vt:lpstr>
      <vt:lpstr>Background</vt:lpstr>
      <vt:lpstr>Background</vt:lpstr>
      <vt:lpstr>Background</vt:lpstr>
      <vt:lpstr>Background</vt:lpstr>
      <vt:lpstr>Background</vt:lpstr>
      <vt:lpstr>Background</vt:lpstr>
      <vt:lpstr>Analysis</vt:lpstr>
      <vt:lpstr>Analysis – Allowable Uses</vt:lpstr>
      <vt:lpstr>Analysis – Allowable Uses</vt:lpstr>
      <vt:lpstr>Analysis – Allowable Uses</vt:lpstr>
      <vt:lpstr>Analysis – Allowable Uses</vt:lpstr>
      <vt:lpstr>Analysis – Allowable Uses</vt:lpstr>
      <vt:lpstr>Analysis – Allowable Uses</vt:lpstr>
      <vt:lpstr>Analysis – Allowable Uses</vt:lpstr>
      <vt:lpstr>Analysis – Allowable Uses</vt:lpstr>
      <vt:lpstr>Analysis – Allowable Uses</vt:lpstr>
      <vt:lpstr>Analysis – Allowable Uses</vt:lpstr>
      <vt:lpstr>Analysis – Material Requirements</vt:lpstr>
      <vt:lpstr>Analysis – Material Requirements</vt:lpstr>
      <vt:lpstr>Analysis – Material Requirements</vt:lpstr>
      <vt:lpstr>Analysis – Material Requirements</vt:lpstr>
      <vt:lpstr>Analysis – Material Requirements</vt:lpstr>
      <vt:lpstr>Analysis – Material Requirements</vt:lpstr>
      <vt:lpstr>Analysis – Material Requirements</vt:lpstr>
      <vt:lpstr>Analysis – Material Requirements</vt:lpstr>
      <vt:lpstr>Analysis – Design Requirements</vt:lpstr>
      <vt:lpstr>Analysis – Design Requirements</vt:lpstr>
      <vt:lpstr>Analysis – Design Requirements</vt:lpstr>
      <vt:lpstr>Analysis – Design Requirements</vt:lpstr>
      <vt:lpstr>Conclusion</vt:lpstr>
      <vt:lpstr>References</vt:lpstr>
      <vt:lpstr>References</vt:lpstr>
      <vt:lpstr>Truss Design With Fire Retardant Materials</vt:lpstr>
      <vt:lpstr>Truss Design With Fire Retardant Materials</vt:lpstr>
      <vt:lpstr>Truss Design With Fire Retardant Materials</vt:lpstr>
      <vt:lpstr>Truss Design With Fire Retardant Materials</vt:lpstr>
      <vt:lpstr>Truss Design With Fire Retardant Materials</vt:lpstr>
      <vt:lpstr>Truss Design With Fire Retardant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 Retardant Truss Design</dc:title>
  <dc:creator>Abby Davidson</dc:creator>
  <cp:lastModifiedBy>Matt Tanger</cp:lastModifiedBy>
  <cp:revision>128</cp:revision>
  <dcterms:created xsi:type="dcterms:W3CDTF">2015-06-02T15:10:27Z</dcterms:created>
  <dcterms:modified xsi:type="dcterms:W3CDTF">2016-07-07T17:24:29Z</dcterms:modified>
</cp:coreProperties>
</file>