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1" r:id="rId6"/>
  </p:sldMasterIdLst>
  <p:notesMasterIdLst>
    <p:notesMasterId r:id="rId40"/>
  </p:notesMasterIdLst>
  <p:handoutMasterIdLst>
    <p:handoutMasterId r:id="rId41"/>
  </p:handoutMasterIdLst>
  <p:sldIdLst>
    <p:sldId id="256" r:id="rId7"/>
    <p:sldId id="304" r:id="rId8"/>
    <p:sldId id="305" r:id="rId9"/>
    <p:sldId id="359" r:id="rId10"/>
    <p:sldId id="354" r:id="rId11"/>
    <p:sldId id="324" r:id="rId12"/>
    <p:sldId id="325" r:id="rId13"/>
    <p:sldId id="326" r:id="rId14"/>
    <p:sldId id="330" r:id="rId15"/>
    <p:sldId id="361" r:id="rId16"/>
    <p:sldId id="360" r:id="rId17"/>
    <p:sldId id="357" r:id="rId18"/>
    <p:sldId id="358" r:id="rId19"/>
    <p:sldId id="340" r:id="rId20"/>
    <p:sldId id="341" r:id="rId21"/>
    <p:sldId id="362" r:id="rId22"/>
    <p:sldId id="363" r:id="rId23"/>
    <p:sldId id="342" r:id="rId24"/>
    <p:sldId id="344" r:id="rId25"/>
    <p:sldId id="345" r:id="rId26"/>
    <p:sldId id="346" r:id="rId27"/>
    <p:sldId id="364" r:id="rId28"/>
    <p:sldId id="365" r:id="rId29"/>
    <p:sldId id="348" r:id="rId30"/>
    <p:sldId id="349" r:id="rId31"/>
    <p:sldId id="350" r:id="rId32"/>
    <p:sldId id="366" r:id="rId33"/>
    <p:sldId id="369" r:id="rId34"/>
    <p:sldId id="367" r:id="rId35"/>
    <p:sldId id="370" r:id="rId36"/>
    <p:sldId id="351" r:id="rId37"/>
    <p:sldId id="321" r:id="rId38"/>
    <p:sldId id="32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9" clrIdx="0"/>
  <p:cmAuthor id="1" name="John Fredrick" initials="J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1" autoAdjust="0"/>
    <p:restoredTop sz="94660"/>
  </p:normalViewPr>
  <p:slideViewPr>
    <p:cSldViewPr>
      <p:cViewPr varScale="1">
        <p:scale>
          <a:sx n="159" d="100"/>
          <a:sy n="159" d="100"/>
        </p:scale>
        <p:origin x="282" y="13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3/23/2017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2263075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17339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406071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4284580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209605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669272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81836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52373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68632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327859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66375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11200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23041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136019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027200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294135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82098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209861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61553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629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95493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10904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980121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596478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1978378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696776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6934347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038025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a:p>
        </p:txBody>
      </p:sp>
    </p:spTree>
    <p:extLst>
      <p:ext uri="{BB962C8B-B14F-4D97-AF65-F5344CB8AC3E}">
        <p14:creationId xmlns:p14="http://schemas.microsoft.com/office/powerpoint/2010/main" val="5306704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72329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38982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808182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102512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281332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441831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960011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27720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679627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2612772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16271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317118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347202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478626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672889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794564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065068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497157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1332889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4245390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296307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175569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00684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34987880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697374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a:p>
        </p:txBody>
      </p:sp>
    </p:spTree>
    <p:extLst>
      <p:ext uri="{BB962C8B-B14F-4D97-AF65-F5344CB8AC3E}">
        <p14:creationId xmlns:p14="http://schemas.microsoft.com/office/powerpoint/2010/main" val="26760554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4787233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7743693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4685634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3361454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809530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13031574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3/23/2017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a:p>
        </p:txBody>
      </p:sp>
    </p:spTree>
    <p:extLst>
      <p:ext uri="{BB962C8B-B14F-4D97-AF65-F5344CB8AC3E}">
        <p14:creationId xmlns:p14="http://schemas.microsoft.com/office/powerpoint/2010/main" val="280937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3/23/2017</a:t>
            </a:fld>
            <a:endParaRPr lang="en-US"/>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37776205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55797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422446619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8401271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a:p>
        </p:txBody>
      </p:sp>
    </p:spTree>
    <p:extLst>
      <p:ext uri="{BB962C8B-B14F-4D97-AF65-F5344CB8AC3E}">
        <p14:creationId xmlns:p14="http://schemas.microsoft.com/office/powerpoint/2010/main" val="159099947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drjengineering.org/irc" TargetMode="Externa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hyperlink" Target="http://imiweb.org/" TargetMode="External"/><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hyperlink" Target="http://imiweb.org/" TargetMode="External"/><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tcnatile.com/products-and-services/publications/218-english-publications/188-handbook/934-2016-tcna-handbook-for-ceramic-glass-and-stone-tile-installation.html" TargetMode="Externa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hyperlink" Target="https://www.tcnatile.com/faqs/30-deflection.html" TargetMode="Externa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pawood.org/publication-search?q=TT-006" TargetMode="Externa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hyperlink" Target="https://www.marble-institute.com/" TargetMode="Externa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8" Type="http://schemas.openxmlformats.org/officeDocument/2006/relationships/hyperlink" Target="http://www.floortester.com/uploads/4/6/7/3/46732559/qualificer.pdf" TargetMode="External"/><Relationship Id="rId3" Type="http://schemas.openxmlformats.org/officeDocument/2006/relationships/hyperlink" Target="http://www.johnbridge.com/images/mike2/For%20Liberry%20Stuff/Underlayment-Nielsen-Woeste-0604.pdf..pdf" TargetMode="External"/><Relationship Id="rId7" Type="http://schemas.openxmlformats.org/officeDocument/2006/relationships/hyperlink" Target="http://www.ttmac.com/en/about-ttmac/30.html" TargetMode="External"/><Relationship Id="rId2" Type="http://schemas.openxmlformats.org/officeDocument/2006/relationships/hyperlink" Target="http://www.nielsentile.com/articles/ceramic_tile_on_wood_floors.pdf" TargetMode="External"/><Relationship Id="rId1" Type="http://schemas.openxmlformats.org/officeDocument/2006/relationships/slideLayout" Target="../slideLayouts/slideLayout58.xml"/><Relationship Id="rId6" Type="http://schemas.openxmlformats.org/officeDocument/2006/relationships/hyperlink" Target="http://www.ctioa.org/reports/fr81.html" TargetMode="External"/><Relationship Id="rId5" Type="http://schemas.openxmlformats.org/officeDocument/2006/relationships/hyperlink" Target="http://nielsentile.com/articles/investigating_tile_failures_on_wood-frame_floor_systems.pdf" TargetMode="External"/><Relationship Id="rId4" Type="http://schemas.openxmlformats.org/officeDocument/2006/relationships/hyperlink" Target="http://www.nielsentile.com/articles/preventing_cracked_tile_and_grou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hyperlink" Target="http://www.apawood.org/publication-search?q=TT-006" TargetMode="External"/><Relationship Id="rId2" Type="http://schemas.openxmlformats.org/officeDocument/2006/relationships/hyperlink" Target="https://www.tcnatile.com/about-us/2-main-content/208-ansi-standards.html" TargetMode="External"/><Relationship Id="rId1" Type="http://schemas.openxmlformats.org/officeDocument/2006/relationships/slideLayout" Target="../slideLayouts/slideLayout58.xml"/><Relationship Id="rId6" Type="http://schemas.openxmlformats.org/officeDocument/2006/relationships/hyperlink" Target="https://www.tcnatile.com/products-and-services/publications/218-english-publications/188-handbook.html" TargetMode="External"/><Relationship Id="rId5" Type="http://schemas.openxmlformats.org/officeDocument/2006/relationships/hyperlink" Target="https://www.sbcindustry.com/content/3/sbca-load-guide" TargetMode="External"/><Relationship Id="rId4" Type="http://schemas.openxmlformats.org/officeDocument/2006/relationships/hyperlink" Target="http://www.stonesofnorthamerica.com/technical/dsdm.cf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hyperlink" Target="http://imiweb.org/" TargetMode="External"/><Relationship Id="rId2" Type="http://schemas.openxmlformats.org/officeDocument/2006/relationships/image" Target="../media/image7.jpe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hyperlink" Target="http://codes.iccsafe.org/app/book/content/2015-I-Codes/2015%20IBC%20HTML/Chapter%202.html" TargetMode="External"/><Relationship Id="rId2" Type="http://schemas.openxmlformats.org/officeDocument/2006/relationships/hyperlink" Target="http://publicecodes.cyberregs.com/icod/ibc/2012/icod_ibc_2012_1_sec006.htm" TargetMode="Externa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hyperlink" Target="http://codes.iccsafe.org/app/book/content/2015-I-Codes/2015%20IBC%20HTML/Chapter%202.html" TargetMode="External"/><Relationship Id="rId2" Type="http://schemas.openxmlformats.org/officeDocument/2006/relationships/hyperlink" Target="http://www.sbcindustry.com/terminology" TargetMode="Externa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hyperlink" Target="http://codes.iccsafe.org/app/book/content/2015-I-Codes/2015%20IBC%20HTML/Chapter%202.html" TargetMode="External"/><Relationship Id="rId2" Type="http://schemas.openxmlformats.org/officeDocument/2006/relationships/hyperlink" Target="http://www.sbcindustry.com/terminology" TargetMode="Externa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drjengineering.org/ibc" TargetMode="Externa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Deflection Limits for Floor Trusses</a:t>
            </a:r>
          </a:p>
        </p:txBody>
      </p:sp>
      <p:sp>
        <p:nvSpPr>
          <p:cNvPr id="3" name="Subtitle 2"/>
          <p:cNvSpPr>
            <a:spLocks noGrp="1"/>
          </p:cNvSpPr>
          <p:nvPr>
            <p:ph type="subTitle" idx="1"/>
          </p:nvPr>
        </p:nvSpPr>
        <p:spPr/>
        <p:txBody>
          <a:bodyPr/>
          <a:lstStyle/>
          <a:p>
            <a:r>
              <a:rPr lang="en-US" dirty="0" smtClean="0"/>
              <a:t>Overview</a:t>
            </a:r>
          </a:p>
          <a:p>
            <a:r>
              <a:rPr lang="en-US" dirty="0" smtClean="0"/>
              <a:t>Revised </a:t>
            </a:r>
            <a:r>
              <a:rPr lang="en-US" dirty="0" smtClean="0"/>
              <a:t>3/23/2017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 IBC</a:t>
            </a:r>
            <a:endParaRPr lang="en-US" dirty="0"/>
          </a:p>
        </p:txBody>
      </p:sp>
      <p:sp>
        <p:nvSpPr>
          <p:cNvPr id="16" name="Content Placeholder 15"/>
          <p:cNvSpPr>
            <a:spLocks noGrp="1"/>
          </p:cNvSpPr>
          <p:nvPr>
            <p:ph sz="half" idx="1"/>
          </p:nvPr>
        </p:nvSpPr>
        <p:spPr/>
        <p:txBody>
          <a:bodyPr/>
          <a:lstStyle/>
          <a:p>
            <a:r>
              <a:rPr lang="en-US" dirty="0"/>
              <a:t>Table 1604.3 </a:t>
            </a:r>
            <a:r>
              <a:rPr lang="en-US" dirty="0" smtClean="0"/>
              <a:t>includes </a:t>
            </a:r>
            <a:r>
              <a:rPr lang="en-US" dirty="0"/>
              <a:t>consideration of creep in footnote </a:t>
            </a:r>
            <a:r>
              <a:rPr lang="en-US" dirty="0" smtClean="0"/>
              <a:t>d</a:t>
            </a:r>
            <a:endParaRPr lang="en-US" dirty="0"/>
          </a:p>
          <a:p>
            <a:endParaRPr lang="en-US" dirty="0"/>
          </a:p>
        </p:txBody>
      </p:sp>
      <p:pic>
        <p:nvPicPr>
          <p:cNvPr id="22" name="Content Placeholder 21"/>
          <p:cNvPicPr>
            <a:picLocks noGrp="1" noChangeAspect="1"/>
          </p:cNvPicPr>
          <p:nvPr>
            <p:ph sz="half" idx="2"/>
          </p:nvPr>
        </p:nvPicPr>
        <p:blipFill>
          <a:blip r:embed="rId2"/>
          <a:stretch>
            <a:fillRect/>
          </a:stretch>
        </p:blipFill>
        <p:spPr>
          <a:xfrm>
            <a:off x="685800" y="2419350"/>
            <a:ext cx="7772400" cy="2078665"/>
          </a:xfrm>
          <a:prstGeom prst="rect">
            <a:avLst/>
          </a:prstGeom>
        </p:spPr>
      </p:pic>
    </p:spTree>
    <p:extLst>
      <p:ext uri="{BB962C8B-B14F-4D97-AF65-F5344CB8AC3E}">
        <p14:creationId xmlns:p14="http://schemas.microsoft.com/office/powerpoint/2010/main" val="256978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 – IBC</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Creep refers to time-dependent deformation of a structural member under constant load.</a:t>
            </a:r>
          </a:p>
          <a:p>
            <a:r>
              <a:rPr lang="en-US" dirty="0" smtClean="0"/>
              <a:t>Factors that cause an increase in creep include:</a:t>
            </a:r>
          </a:p>
          <a:p>
            <a:pPr lvl="1"/>
            <a:r>
              <a:rPr lang="en-US" dirty="0" smtClean="0"/>
              <a:t>Increased stress level</a:t>
            </a:r>
          </a:p>
          <a:p>
            <a:pPr lvl="1"/>
            <a:r>
              <a:rPr lang="en-US" dirty="0" smtClean="0"/>
              <a:t>Moisture content</a:t>
            </a:r>
          </a:p>
          <a:p>
            <a:pPr lvl="1"/>
            <a:r>
              <a:rPr lang="en-US" dirty="0" smtClean="0"/>
              <a:t>Temperature</a:t>
            </a:r>
          </a:p>
          <a:p>
            <a:endParaRPr lang="en-US" dirty="0"/>
          </a:p>
        </p:txBody>
      </p:sp>
      <p:pic>
        <p:nvPicPr>
          <p:cNvPr id="8" name="Content Placeholder 7"/>
          <p:cNvPicPr>
            <a:picLocks noGrp="1" noChangeAspect="1"/>
          </p:cNvPicPr>
          <p:nvPr>
            <p:ph sz="half" idx="2"/>
          </p:nvPr>
        </p:nvPicPr>
        <p:blipFill>
          <a:blip r:embed="rId2"/>
          <a:stretch>
            <a:fillRect/>
          </a:stretch>
        </p:blipFill>
        <p:spPr>
          <a:xfrm>
            <a:off x="4722707" y="1747992"/>
            <a:ext cx="3889585" cy="2298391"/>
          </a:xfrm>
          <a:prstGeom prst="rect">
            <a:avLst/>
          </a:prstGeom>
        </p:spPr>
      </p:pic>
    </p:spTree>
    <p:extLst>
      <p:ext uri="{BB962C8B-B14F-4D97-AF65-F5344CB8AC3E}">
        <p14:creationId xmlns:p14="http://schemas.microsoft.com/office/powerpoint/2010/main" val="272878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IRC</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a:t>
            </a:r>
            <a:r>
              <a:rPr lang="en-US" dirty="0" smtClean="0">
                <a:hlinkClick r:id="rId2"/>
              </a:rPr>
              <a:t>IRC</a:t>
            </a:r>
            <a:r>
              <a:rPr lang="en-US" dirty="0" smtClean="0"/>
              <a:t> includes requirements for floor installation, including for floors with the floor topping products covered in this presentation</a:t>
            </a:r>
          </a:p>
          <a:p>
            <a:r>
              <a:rPr lang="en-US" dirty="0" smtClean="0"/>
              <a:t>The IRC does provide deflection requirements, but does not address creep.</a:t>
            </a:r>
          </a:p>
          <a:p>
            <a:endParaRPr lang="en-US" dirty="0" smtClean="0"/>
          </a:p>
          <a:p>
            <a:pPr lvl="1"/>
            <a:endParaRPr lang="en-US" dirty="0"/>
          </a:p>
        </p:txBody>
      </p:sp>
      <p:pic>
        <p:nvPicPr>
          <p:cNvPr id="5" name="Content Placeholder 4"/>
          <p:cNvPicPr>
            <a:picLocks noGrp="1" noChangeAspect="1"/>
          </p:cNvPicPr>
          <p:nvPr>
            <p:ph sz="half" idx="2"/>
          </p:nvPr>
        </p:nvPicPr>
        <p:blipFill>
          <a:blip r:embed="rId3"/>
          <a:stretch>
            <a:fillRect/>
          </a:stretch>
        </p:blipFill>
        <p:spPr>
          <a:xfrm>
            <a:off x="5317067" y="1200150"/>
            <a:ext cx="2700865" cy="3394075"/>
          </a:xfrm>
        </p:spPr>
      </p:pic>
    </p:spTree>
    <p:extLst>
      <p:ext uri="{BB962C8B-B14F-4D97-AF65-F5344CB8AC3E}">
        <p14:creationId xmlns:p14="http://schemas.microsoft.com/office/powerpoint/2010/main" val="1131407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TPI 1</a:t>
            </a:r>
            <a:endParaRPr lang="en-US" dirty="0"/>
          </a:p>
        </p:txBody>
      </p:sp>
      <p:sp>
        <p:nvSpPr>
          <p:cNvPr id="3" name="Content Placeholder 2"/>
          <p:cNvSpPr>
            <a:spLocks noGrp="1"/>
          </p:cNvSpPr>
          <p:nvPr>
            <p:ph sz="half" idx="1"/>
          </p:nvPr>
        </p:nvSpPr>
        <p:spPr>
          <a:xfrm>
            <a:off x="457200" y="1200151"/>
            <a:ext cx="3505200" cy="3394472"/>
          </a:xfrm>
        </p:spPr>
        <p:txBody>
          <a:bodyPr>
            <a:normAutofit fontScale="85000" lnSpcReduction="20000"/>
          </a:bodyPr>
          <a:lstStyle/>
          <a:p>
            <a:r>
              <a:rPr lang="en-US" i="1" dirty="0" smtClean="0"/>
              <a:t>ANSI/TPI 1</a:t>
            </a:r>
            <a:r>
              <a:rPr lang="en-US" dirty="0" smtClean="0"/>
              <a:t> (referenced by the IBC and IRC) includes: </a:t>
            </a:r>
          </a:p>
          <a:p>
            <a:pPr lvl="1"/>
            <a:r>
              <a:rPr lang="en-US" dirty="0"/>
              <a:t>Section 7.6 provides guidance for deflection limits for trusses.</a:t>
            </a:r>
          </a:p>
          <a:p>
            <a:pPr lvl="1"/>
            <a:r>
              <a:rPr lang="en-US" dirty="0"/>
              <a:t>TPI 1-2014 has been updated to account for the recent clarifications in the IBC regarding creep.</a:t>
            </a:r>
          </a:p>
          <a:p>
            <a:pPr lvl="2"/>
            <a:endParaRPr lang="en-US" dirty="0"/>
          </a:p>
          <a:p>
            <a:endParaRPr lang="en-US" dirty="0"/>
          </a:p>
          <a:p>
            <a:endParaRPr lang="en-US" dirty="0"/>
          </a:p>
          <a:p>
            <a:pPr lvl="1"/>
            <a:endParaRPr lang="en-US" dirty="0"/>
          </a:p>
        </p:txBody>
      </p:sp>
      <p:pic>
        <p:nvPicPr>
          <p:cNvPr id="12" name="Content Placeholder 11"/>
          <p:cNvPicPr>
            <a:picLocks noGrp="1" noChangeAspect="1"/>
          </p:cNvPicPr>
          <p:nvPr>
            <p:ph sz="half" idx="2"/>
          </p:nvPr>
        </p:nvPicPr>
        <p:blipFill>
          <a:blip r:embed="rId2"/>
          <a:stretch>
            <a:fillRect/>
          </a:stretch>
        </p:blipFill>
        <p:spPr>
          <a:xfrm>
            <a:off x="3930316" y="1246054"/>
            <a:ext cx="5089221" cy="3175801"/>
          </a:xfrm>
          <a:prstGeom prst="rect">
            <a:avLst/>
          </a:prstGeom>
        </p:spPr>
      </p:pic>
    </p:spTree>
    <p:extLst>
      <p:ext uri="{BB962C8B-B14F-4D97-AF65-F5344CB8AC3E}">
        <p14:creationId xmlns:p14="http://schemas.microsoft.com/office/powerpoint/2010/main" val="1698911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Truss design software typically addresses code deflection requirements by default; the building designer may specify more stringent criteria. </a:t>
            </a:r>
          </a:p>
          <a:p>
            <a:r>
              <a:rPr lang="en-US" dirty="0" smtClean="0"/>
              <a:t>Dead loads associated with floor covering products may significantly affect design limitations (strength, deflection and creep)</a:t>
            </a:r>
          </a:p>
          <a:p>
            <a:r>
              <a:rPr lang="en-US" dirty="0" smtClean="0"/>
              <a:t>Thus, it is important for the building designer to provide all the information required in ANSI/TPI 1 Section 2.3.2.4, especially relating to serviceability. </a:t>
            </a:r>
          </a:p>
          <a:p>
            <a:endParaRPr lang="en-US" dirty="0"/>
          </a:p>
        </p:txBody>
      </p:sp>
      <p:pic>
        <p:nvPicPr>
          <p:cNvPr id="13" name="Content Placeholder 12"/>
          <p:cNvPicPr>
            <a:picLocks noGrp="1" noChangeAspect="1"/>
          </p:cNvPicPr>
          <p:nvPr>
            <p:ph sz="half" idx="2"/>
          </p:nvPr>
        </p:nvPicPr>
        <p:blipFill>
          <a:blip r:embed="rId2"/>
          <a:stretch>
            <a:fillRect/>
          </a:stretch>
        </p:blipFill>
        <p:spPr>
          <a:xfrm>
            <a:off x="6722689" y="590550"/>
            <a:ext cx="2363242" cy="3890394"/>
          </a:xfr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3"/>
          <a:stretch>
            <a:fillRect/>
          </a:stretch>
        </p:blipFill>
        <p:spPr>
          <a:xfrm>
            <a:off x="4495800" y="2827040"/>
            <a:ext cx="2441616" cy="18516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01345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Live loads and concentrated loads are typically code specified or included in a referenced document like </a:t>
            </a:r>
            <a:r>
              <a:rPr lang="en-US" i="1" dirty="0"/>
              <a:t>SEI/ASCE 7</a:t>
            </a:r>
            <a:r>
              <a:rPr lang="en-US" dirty="0"/>
              <a:t>. </a:t>
            </a:r>
          </a:p>
          <a:p>
            <a:r>
              <a:rPr lang="en-US" dirty="0" smtClean="0"/>
              <a:t>Given </a:t>
            </a:r>
            <a:r>
              <a:rPr lang="en-US" dirty="0"/>
              <a:t>complete and accurate loading and serviceability information, truss designs will account for all the considerations and include pertinent information on the Truss Design Drawing.</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648200" y="1809715"/>
            <a:ext cx="4038600" cy="2174945"/>
          </a:xfrm>
          <a:prstGeom prst="rect">
            <a:avLst/>
          </a:prstGeom>
        </p:spPr>
      </p:pic>
    </p:spTree>
    <p:extLst>
      <p:ext uri="{BB962C8B-B14F-4D97-AF65-F5344CB8AC3E}">
        <p14:creationId xmlns:p14="http://schemas.microsoft.com/office/powerpoint/2010/main" val="112271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Types of Deflection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Deflection in a floor </a:t>
            </a:r>
            <a:r>
              <a:rPr lang="en-US" dirty="0" smtClean="0"/>
              <a:t>assembly can occur in multiple ways:</a:t>
            </a:r>
            <a:endParaRPr lang="en-US" dirty="0"/>
          </a:p>
          <a:p>
            <a:pPr lvl="1"/>
            <a:r>
              <a:rPr lang="en-US" dirty="0" smtClean="0"/>
              <a:t>Along the truss</a:t>
            </a:r>
          </a:p>
          <a:p>
            <a:pPr lvl="1"/>
            <a:r>
              <a:rPr lang="en-US" dirty="0" smtClean="0"/>
              <a:t>In the sheathing between the trusses</a:t>
            </a:r>
          </a:p>
          <a:p>
            <a:pPr lvl="1"/>
            <a:r>
              <a:rPr lang="en-US" dirty="0" smtClean="0"/>
              <a:t>Differential movement between adjacent trusses</a:t>
            </a:r>
          </a:p>
          <a:p>
            <a:r>
              <a:rPr lang="en-US" dirty="0" smtClean="0"/>
              <a:t>Deflection criteria are applicable to each component</a:t>
            </a:r>
            <a:endParaRPr lang="en-US" dirty="0"/>
          </a:p>
          <a:p>
            <a:endParaRPr lang="en-US" dirty="0"/>
          </a:p>
          <a:p>
            <a:endParaRPr lang="en-US" dirty="0"/>
          </a:p>
          <a:p>
            <a:endParaRPr lang="en-US" dirty="0"/>
          </a:p>
          <a:p>
            <a:pPr lvl="1"/>
            <a:endParaRPr lang="en-US" dirty="0"/>
          </a:p>
          <a:p>
            <a:endParaRPr lang="en-US" dirty="0" smtClean="0"/>
          </a:p>
          <a:p>
            <a:endParaRPr lang="en-US" dirty="0"/>
          </a:p>
        </p:txBody>
      </p:sp>
      <p:pic>
        <p:nvPicPr>
          <p:cNvPr id="1026" name="Picture 2" descr="06.130.0101 Floor Til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547" t="6551" r="7547" b="17977"/>
          <a:stretch/>
        </p:blipFill>
        <p:spPr bwMode="auto">
          <a:xfrm>
            <a:off x="4953000" y="158115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3728650"/>
            <a:ext cx="1219200" cy="461665"/>
          </a:xfrm>
          <a:prstGeom prst="rect">
            <a:avLst/>
          </a:prstGeom>
          <a:noFill/>
        </p:spPr>
        <p:txBody>
          <a:bodyPr wrap="square" rtlCol="0">
            <a:spAutoFit/>
          </a:bodyPr>
          <a:lstStyle/>
          <a:p>
            <a:r>
              <a:rPr lang="en-US" sz="1200" dirty="0" smtClean="0"/>
              <a:t>Source: </a:t>
            </a:r>
            <a:r>
              <a:rPr lang="en-US" sz="1200" dirty="0" smtClean="0">
                <a:hlinkClick r:id="rId3"/>
              </a:rPr>
              <a:t>imiweb.org</a:t>
            </a:r>
            <a:endParaRPr lang="en-US" sz="1200" dirty="0"/>
          </a:p>
        </p:txBody>
      </p:sp>
    </p:spTree>
    <p:extLst>
      <p:ext uri="{BB962C8B-B14F-4D97-AF65-F5344CB8AC3E}">
        <p14:creationId xmlns:p14="http://schemas.microsoft.com/office/powerpoint/2010/main" val="807811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Application – </a:t>
            </a:r>
            <a:r>
              <a:rPr lang="en-US" dirty="0" smtClean="0"/>
              <a:t>Differential Expansion Causes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Moisture</a:t>
            </a:r>
          </a:p>
          <a:p>
            <a:pPr lvl="1"/>
            <a:r>
              <a:rPr lang="en-US" dirty="0" smtClean="0"/>
              <a:t>Few tile installations are waterproof.  </a:t>
            </a:r>
          </a:p>
          <a:p>
            <a:pPr lvl="1"/>
            <a:r>
              <a:rPr lang="en-US" dirty="0" smtClean="0"/>
              <a:t>Unless a waterproof membrane is installed, moisture from repeated mopping or heavy wetting can eventually cause problems</a:t>
            </a:r>
          </a:p>
          <a:p>
            <a:r>
              <a:rPr lang="en-US" dirty="0" smtClean="0"/>
              <a:t>Radiant Heating Systems</a:t>
            </a:r>
          </a:p>
          <a:p>
            <a:pPr lvl="1"/>
            <a:r>
              <a:rPr lang="en-US" dirty="0" smtClean="0"/>
              <a:t>Heating elements can create weak points in the concrete leading to cracking that can transmit to the grout or tile  unless an anti-fracture membrane is used</a:t>
            </a:r>
          </a:p>
          <a:p>
            <a:endParaRPr lang="en-US" dirty="0" smtClean="0"/>
          </a:p>
          <a:p>
            <a:endParaRPr lang="en-US" dirty="0" smtClean="0"/>
          </a:p>
          <a:p>
            <a:endParaRPr lang="en-US" dirty="0" smtClean="0"/>
          </a:p>
          <a:p>
            <a:pPr lvl="1"/>
            <a:endParaRPr lang="en-US" dirty="0" smtClean="0"/>
          </a:p>
          <a:p>
            <a:endParaRPr lang="en-US" dirty="0" smtClean="0"/>
          </a:p>
          <a:p>
            <a:endParaRPr lang="en-US" dirty="0"/>
          </a:p>
        </p:txBody>
      </p:sp>
      <p:pic>
        <p:nvPicPr>
          <p:cNvPr id="1026" name="Picture 2" descr="06.130.0101 Floor Til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547" t="6551" r="7547" b="17977"/>
          <a:stretch/>
        </p:blipFill>
        <p:spPr>
          <a:xfrm>
            <a:off x="4648200" y="1550987"/>
            <a:ext cx="4038600" cy="2692400"/>
          </a:xfrm>
        </p:spPr>
      </p:pic>
      <p:sp>
        <p:nvSpPr>
          <p:cNvPr id="5" name="TextBox 4"/>
          <p:cNvSpPr txBox="1"/>
          <p:nvPr/>
        </p:nvSpPr>
        <p:spPr>
          <a:xfrm>
            <a:off x="7696200" y="3728650"/>
            <a:ext cx="1219200" cy="461665"/>
          </a:xfrm>
          <a:prstGeom prst="rect">
            <a:avLst/>
          </a:prstGeom>
          <a:noFill/>
        </p:spPr>
        <p:txBody>
          <a:bodyPr wrap="square" rtlCol="0">
            <a:spAutoFit/>
          </a:bodyPr>
          <a:lstStyle/>
          <a:p>
            <a:r>
              <a:rPr lang="en-US" sz="1200" dirty="0" smtClean="0"/>
              <a:t>Source: </a:t>
            </a:r>
            <a:r>
              <a:rPr lang="en-US" sz="1200" dirty="0" smtClean="0">
                <a:hlinkClick r:id="rId3"/>
              </a:rPr>
              <a:t>imiweb.org</a:t>
            </a:r>
            <a:endParaRPr lang="en-US" sz="1200" dirty="0"/>
          </a:p>
        </p:txBody>
      </p:sp>
    </p:spTree>
    <p:extLst>
      <p:ext uri="{BB962C8B-B14F-4D97-AF65-F5344CB8AC3E}">
        <p14:creationId xmlns:p14="http://schemas.microsoft.com/office/powerpoint/2010/main" val="1085283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Poured Topping</a:t>
            </a:r>
            <a:endParaRPr lang="en-US" dirty="0"/>
          </a:p>
        </p:txBody>
      </p:sp>
      <p:sp>
        <p:nvSpPr>
          <p:cNvPr id="3" name="Content Placeholder 2"/>
          <p:cNvSpPr>
            <a:spLocks noGrp="1"/>
          </p:cNvSpPr>
          <p:nvPr>
            <p:ph sz="half" idx="1"/>
          </p:nvPr>
        </p:nvSpPr>
        <p:spPr>
          <a:xfrm>
            <a:off x="457200" y="1200151"/>
            <a:ext cx="4495800" cy="3394472"/>
          </a:xfrm>
        </p:spPr>
        <p:txBody>
          <a:bodyPr>
            <a:normAutofit fontScale="70000" lnSpcReduction="20000"/>
          </a:bodyPr>
          <a:lstStyle/>
          <a:p>
            <a:r>
              <a:rPr lang="en-US" dirty="0" smtClean="0"/>
              <a:t>Although the poured topping industry does not appear to provide generic design information</a:t>
            </a:r>
            <a:r>
              <a:rPr lang="en-US" dirty="0"/>
              <a:t> </a:t>
            </a:r>
            <a:r>
              <a:rPr lang="en-US" dirty="0" smtClean="0"/>
              <a:t>via a trade association, typical deflection </a:t>
            </a:r>
            <a:r>
              <a:rPr lang="en-US" dirty="0"/>
              <a:t>requirements </a:t>
            </a:r>
            <a:r>
              <a:rPr lang="en-US" dirty="0" smtClean="0"/>
              <a:t>for both </a:t>
            </a:r>
            <a:r>
              <a:rPr lang="en-US" dirty="0"/>
              <a:t>structural members and subfloor </a:t>
            </a:r>
            <a:r>
              <a:rPr lang="en-US" dirty="0" smtClean="0"/>
              <a:t>are as follows: </a:t>
            </a:r>
          </a:p>
          <a:p>
            <a:pPr lvl="1"/>
            <a:r>
              <a:rPr lang="en-US" dirty="0" smtClean="0"/>
              <a:t>Live Load deflection L/360</a:t>
            </a:r>
          </a:p>
          <a:p>
            <a:pPr lvl="1"/>
            <a:r>
              <a:rPr lang="en-US" dirty="0" smtClean="0"/>
              <a:t>Total Load deflection L/240 </a:t>
            </a:r>
          </a:p>
          <a:p>
            <a:r>
              <a:rPr lang="en-US" dirty="0" smtClean="0"/>
              <a:t>Poured topping installed thickness </a:t>
            </a:r>
            <a:r>
              <a:rPr lang="en-US" dirty="0"/>
              <a:t>and weight </a:t>
            </a:r>
            <a:r>
              <a:rPr lang="en-US" dirty="0" smtClean="0"/>
              <a:t>can </a:t>
            </a:r>
            <a:r>
              <a:rPr lang="en-US" dirty="0"/>
              <a:t>vary </a:t>
            </a:r>
            <a:r>
              <a:rPr lang="en-US" dirty="0" smtClean="0"/>
              <a:t>widely. Typical values include: </a:t>
            </a:r>
          </a:p>
          <a:p>
            <a:pPr lvl="1"/>
            <a:r>
              <a:rPr lang="en-US" dirty="0" smtClean="0"/>
              <a:t>¾</a:t>
            </a:r>
            <a:r>
              <a:rPr lang="en-US" dirty="0"/>
              <a:t>ʺ </a:t>
            </a:r>
            <a:r>
              <a:rPr lang="en-US" dirty="0" smtClean="0"/>
              <a:t>gypsum-based topping ~ </a:t>
            </a:r>
            <a:r>
              <a:rPr lang="en-US" dirty="0"/>
              <a:t>7 psf. </a:t>
            </a:r>
          </a:p>
          <a:p>
            <a:pPr lvl="1"/>
            <a:r>
              <a:rPr lang="en-US" dirty="0" smtClean="0"/>
              <a:t>1” concrete-based topping ~ 12 </a:t>
            </a:r>
            <a:r>
              <a:rPr lang="en-US" dirty="0" err="1" smtClean="0"/>
              <a:t>psf</a:t>
            </a:r>
            <a:endParaRPr lang="en-US" dirty="0"/>
          </a:p>
          <a:p>
            <a:endParaRPr lang="en-US" dirty="0"/>
          </a:p>
        </p:txBody>
      </p:sp>
      <p:pic>
        <p:nvPicPr>
          <p:cNvPr id="2050" name="Picture 2" descr="floor-top-stg-concrete-floor-topping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096169" y="1200150"/>
            <a:ext cx="3142662" cy="3394075"/>
          </a:xfrm>
        </p:spPr>
      </p:pic>
    </p:spTree>
    <p:extLst>
      <p:ext uri="{BB962C8B-B14F-4D97-AF65-F5344CB8AC3E}">
        <p14:creationId xmlns:p14="http://schemas.microsoft.com/office/powerpoint/2010/main" val="2068971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Brittle Floor Coverings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 </a:t>
            </a:r>
            <a:r>
              <a:rPr lang="en-US" i="1" dirty="0"/>
              <a:t>IRC</a:t>
            </a:r>
            <a:r>
              <a:rPr lang="en-US" dirty="0"/>
              <a:t> and </a:t>
            </a:r>
            <a:r>
              <a:rPr lang="en-US" i="1" dirty="0"/>
              <a:t>IBC</a:t>
            </a:r>
            <a:r>
              <a:rPr lang="en-US" dirty="0"/>
              <a:t> both reference ceramic tile installation to be in accordance with ANSI A108.1 A/B, A108.4, A108.5, A108.6, A118.1, A118.3, A136.1 and A137.1</a:t>
            </a:r>
            <a:r>
              <a:rPr lang="en-US" dirty="0" smtClean="0"/>
              <a:t>.</a:t>
            </a:r>
          </a:p>
          <a:p>
            <a:r>
              <a:rPr lang="en-US" dirty="0"/>
              <a:t>The Tile Council of North America (TCNA) publishes a </a:t>
            </a:r>
            <a:r>
              <a:rPr lang="en-US" i="1" dirty="0">
                <a:hlinkClick r:id="rId2"/>
              </a:rPr>
              <a:t>Handbook for Ceramic, Glass, and Stone Tile </a:t>
            </a:r>
            <a:r>
              <a:rPr lang="en-US" i="1" dirty="0" smtClean="0">
                <a:hlinkClick r:id="rId2"/>
              </a:rPr>
              <a:t>Installation</a:t>
            </a:r>
            <a:r>
              <a:rPr lang="en-US" dirty="0"/>
              <a:t> </a:t>
            </a:r>
            <a:r>
              <a:rPr lang="en-US" dirty="0" smtClean="0"/>
              <a:t>which provides guidance, although it is not referenced by the building codes.</a:t>
            </a:r>
          </a:p>
          <a:p>
            <a:endParaRPr lang="en-US" dirty="0"/>
          </a:p>
        </p:txBody>
      </p:sp>
      <p:pic>
        <p:nvPicPr>
          <p:cNvPr id="6" name="Picture 2" descr="https://www.tcnatile.com/images/uploads/Publications_Page_Cover_Images/TCNA-Handbook-2016-cover.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360323" y="1201391"/>
            <a:ext cx="2614353" cy="339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6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167022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 Brittle Floor Coverings</a:t>
            </a:r>
            <a:endParaRPr lang="en-US" dirty="0"/>
          </a:p>
        </p:txBody>
      </p:sp>
      <p:sp>
        <p:nvSpPr>
          <p:cNvPr id="3" name="Content Placeholder 2"/>
          <p:cNvSpPr>
            <a:spLocks noGrp="1"/>
          </p:cNvSpPr>
          <p:nvPr>
            <p:ph sz="half" idx="1"/>
          </p:nvPr>
        </p:nvSpPr>
        <p:spPr>
          <a:xfrm>
            <a:off x="457199" y="1200151"/>
            <a:ext cx="6172201" cy="3394472"/>
          </a:xfrm>
        </p:spPr>
        <p:txBody>
          <a:bodyPr>
            <a:normAutofit fontScale="70000" lnSpcReduction="20000"/>
          </a:bodyPr>
          <a:lstStyle/>
          <a:p>
            <a:r>
              <a:rPr lang="en-US" dirty="0" smtClean="0"/>
              <a:t>TCNA substrate requirements include: </a:t>
            </a:r>
          </a:p>
          <a:p>
            <a:pPr lvl="1"/>
            <a:r>
              <a:rPr lang="en-US" dirty="0" smtClean="0"/>
              <a:t>Follow applicable building codes</a:t>
            </a:r>
          </a:p>
          <a:p>
            <a:pPr lvl="1"/>
            <a:r>
              <a:rPr lang="en-US" dirty="0" smtClean="0"/>
              <a:t>Ceramic tile – live load deflection shall not exceed L/360</a:t>
            </a:r>
          </a:p>
          <a:p>
            <a:pPr lvl="1"/>
            <a:r>
              <a:rPr lang="en-US" dirty="0" smtClean="0"/>
              <a:t>Stone tile – live </a:t>
            </a:r>
            <a:r>
              <a:rPr lang="en-US" dirty="0"/>
              <a:t>load </a:t>
            </a:r>
            <a:r>
              <a:rPr lang="en-US" dirty="0" smtClean="0"/>
              <a:t>deflection shall </a:t>
            </a:r>
            <a:r>
              <a:rPr lang="en-US" dirty="0"/>
              <a:t>not exceed </a:t>
            </a:r>
            <a:r>
              <a:rPr lang="en-US" dirty="0" smtClean="0"/>
              <a:t>L/720</a:t>
            </a:r>
          </a:p>
          <a:p>
            <a:pPr lvl="1"/>
            <a:r>
              <a:rPr lang="en-US" dirty="0"/>
              <a:t>The owner should communicate </a:t>
            </a:r>
            <a:r>
              <a:rPr lang="en-US" dirty="0" smtClean="0"/>
              <a:t>loading requirements to the designer</a:t>
            </a:r>
          </a:p>
          <a:p>
            <a:pPr lvl="1"/>
            <a:r>
              <a:rPr lang="en-US" dirty="0" smtClean="0"/>
              <a:t>Designer and contractor must make allowances for all live and concentrated loads, including during construction </a:t>
            </a:r>
            <a:r>
              <a:rPr lang="en-US" dirty="0"/>
              <a:t>and </a:t>
            </a:r>
            <a:r>
              <a:rPr lang="en-US" dirty="0" smtClean="0"/>
              <a:t>maintenance, such as heavy vehicles</a:t>
            </a:r>
            <a:endParaRPr lang="en-US" dirty="0"/>
          </a:p>
          <a:p>
            <a:pPr lvl="1"/>
            <a:r>
              <a:rPr lang="en-US" dirty="0" smtClean="0"/>
              <a:t>See </a:t>
            </a:r>
            <a:r>
              <a:rPr lang="en-US" dirty="0"/>
              <a:t>Typical Weight of Tile </a:t>
            </a:r>
            <a:r>
              <a:rPr lang="en-US" dirty="0" smtClean="0"/>
              <a:t>Installation for dead loads including tile and setting bed. </a:t>
            </a:r>
            <a:r>
              <a:rPr lang="en-US" dirty="0"/>
              <a:t>Typically, a </a:t>
            </a:r>
            <a:r>
              <a:rPr lang="en-US" dirty="0" smtClean="0"/>
              <a:t>1/2"-</a:t>
            </a:r>
            <a:r>
              <a:rPr lang="en-US" dirty="0"/>
              <a:t>thick mortar bed will weigh </a:t>
            </a:r>
            <a:r>
              <a:rPr lang="en-US" dirty="0" smtClean="0"/>
              <a:t>about 6 </a:t>
            </a:r>
            <a:r>
              <a:rPr lang="en-US" dirty="0"/>
              <a:t>psf.</a:t>
            </a:r>
          </a:p>
          <a:p>
            <a:pPr lvl="1"/>
            <a:r>
              <a:rPr lang="en-US" dirty="0" smtClean="0"/>
              <a:t>Tile </a:t>
            </a:r>
            <a:r>
              <a:rPr lang="en-US" dirty="0"/>
              <a:t>contractor </a:t>
            </a:r>
            <a:r>
              <a:rPr lang="en-US" dirty="0" smtClean="0"/>
              <a:t>responsibilities with respect to subfloor adequacy and installation</a:t>
            </a:r>
          </a:p>
          <a:p>
            <a:pPr lvl="1"/>
            <a:endParaRPr lang="en-US" dirty="0"/>
          </a:p>
          <a:p>
            <a:pPr lvl="1"/>
            <a:endParaRPr lang="en-US" dirty="0"/>
          </a:p>
        </p:txBody>
      </p:sp>
      <p:pic>
        <p:nvPicPr>
          <p:cNvPr id="7" name="Picture 4" descr="18 Inspiring Floor Tile Ideas For Your Living Room Home Deco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200151"/>
            <a:ext cx="2253877"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029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Brittle Floor Coverings</a:t>
            </a:r>
          </a:p>
        </p:txBody>
      </p:sp>
      <p:sp>
        <p:nvSpPr>
          <p:cNvPr id="3" name="Content Placeholder 2"/>
          <p:cNvSpPr>
            <a:spLocks noGrp="1"/>
          </p:cNvSpPr>
          <p:nvPr>
            <p:ph idx="1"/>
          </p:nvPr>
        </p:nvSpPr>
        <p:spPr/>
        <p:txBody>
          <a:bodyPr>
            <a:normAutofit/>
          </a:bodyPr>
          <a:lstStyle/>
          <a:p>
            <a:r>
              <a:rPr lang="en-US" dirty="0"/>
              <a:t>In a </a:t>
            </a:r>
            <a:r>
              <a:rPr lang="en-US" u="sng" dirty="0">
                <a:hlinkClick r:id="rId2"/>
              </a:rPr>
              <a:t>technical service bulletin</a:t>
            </a:r>
            <a:r>
              <a:rPr lang="en-US" dirty="0"/>
              <a:t>, TCNA states the following:</a:t>
            </a:r>
          </a:p>
          <a:p>
            <a:pPr lvl="1"/>
            <a:r>
              <a:rPr lang="en-US" dirty="0"/>
              <a:t>Recent research has shown tile to fail, under some conditions, when the floor is more rigid than L/360. In fact, failures at L/600 have been observed. It is for this reason that </a:t>
            </a:r>
            <a:r>
              <a:rPr lang="en-US" u="sng" dirty="0"/>
              <a:t>recommendations for floor rigidity are not based on deflection measurements but on empirically established methods found to work over normal code construction</a:t>
            </a:r>
            <a:r>
              <a:rPr lang="en-US" dirty="0" smtClean="0"/>
              <a:t>.</a:t>
            </a:r>
          </a:p>
        </p:txBody>
      </p:sp>
    </p:spTree>
    <p:extLst>
      <p:ext uri="{BB962C8B-B14F-4D97-AF65-F5344CB8AC3E}">
        <p14:creationId xmlns:p14="http://schemas.microsoft.com/office/powerpoint/2010/main" val="2251176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Brittle Floor Coverings</a:t>
            </a:r>
          </a:p>
        </p:txBody>
      </p:sp>
      <p:sp>
        <p:nvSpPr>
          <p:cNvPr id="3" name="Content Placeholder 2"/>
          <p:cNvSpPr>
            <a:spLocks noGrp="1"/>
          </p:cNvSpPr>
          <p:nvPr>
            <p:ph idx="1"/>
          </p:nvPr>
        </p:nvSpPr>
        <p:spPr/>
        <p:txBody>
          <a:bodyPr>
            <a:normAutofit fontScale="77500" lnSpcReduction="20000"/>
          </a:bodyPr>
          <a:lstStyle/>
          <a:p>
            <a:r>
              <a:rPr lang="en-US" dirty="0" smtClean="0"/>
              <a:t>The TCNA Handbook includes assemblies with tile over wood which specify:</a:t>
            </a:r>
          </a:p>
          <a:p>
            <a:pPr lvl="1"/>
            <a:r>
              <a:rPr lang="en-US" dirty="0" smtClean="0"/>
              <a:t>Structural members </a:t>
            </a:r>
          </a:p>
          <a:p>
            <a:pPr lvl="1"/>
            <a:r>
              <a:rPr lang="en-US" dirty="0" smtClean="0"/>
              <a:t>Stated maximum on center spacing </a:t>
            </a:r>
          </a:p>
          <a:p>
            <a:pPr lvl="1"/>
            <a:r>
              <a:rPr lang="en-US" dirty="0" smtClean="0"/>
              <a:t>Specific subfloor &amp; underlayment requirements </a:t>
            </a:r>
          </a:p>
          <a:p>
            <a:pPr lvl="1"/>
            <a:r>
              <a:rPr lang="en-US" dirty="0" smtClean="0"/>
              <a:t>Maximum tile size</a:t>
            </a:r>
          </a:p>
          <a:p>
            <a:pPr lvl="1"/>
            <a:r>
              <a:rPr lang="en-US" dirty="0" smtClean="0"/>
              <a:t>Other details as required</a:t>
            </a:r>
          </a:p>
          <a:p>
            <a:r>
              <a:rPr lang="en-US" dirty="0" smtClean="0"/>
              <a:t>Amongst TCNA listed assemblies: </a:t>
            </a:r>
          </a:p>
          <a:p>
            <a:pPr lvl="1"/>
            <a:r>
              <a:rPr lang="en-US" dirty="0" smtClean="0"/>
              <a:t>23 </a:t>
            </a:r>
            <a:r>
              <a:rPr lang="en-US" dirty="0"/>
              <a:t>floor systems </a:t>
            </a:r>
            <a:r>
              <a:rPr lang="en-US" dirty="0" smtClean="0"/>
              <a:t>utilize </a:t>
            </a:r>
            <a:r>
              <a:rPr lang="en-US" b="1" dirty="0"/>
              <a:t>plywood</a:t>
            </a:r>
            <a:r>
              <a:rPr lang="en-US" dirty="0"/>
              <a:t>. One </a:t>
            </a:r>
            <a:r>
              <a:rPr lang="en-US" b="1" dirty="0"/>
              <a:t>OSB</a:t>
            </a:r>
          </a:p>
          <a:p>
            <a:pPr lvl="1"/>
            <a:r>
              <a:rPr lang="en-US" dirty="0"/>
              <a:t>Eight require two-layer </a:t>
            </a:r>
            <a:r>
              <a:rPr lang="en-US" b="1" dirty="0"/>
              <a:t>all plywood</a:t>
            </a:r>
            <a:r>
              <a:rPr lang="en-US" dirty="0"/>
              <a:t> (i.e., subfloor &amp; underlayment)</a:t>
            </a:r>
          </a:p>
          <a:p>
            <a:pPr lvl="1"/>
            <a:r>
              <a:rPr lang="en-US" dirty="0"/>
              <a:t>Six allow supporting members to be spaced at 24” oc.  </a:t>
            </a:r>
            <a:endParaRPr lang="en-US" dirty="0" smtClean="0"/>
          </a:p>
          <a:p>
            <a:pPr lvl="2"/>
            <a:r>
              <a:rPr lang="en-US" dirty="0" smtClean="0"/>
              <a:t>Two </a:t>
            </a:r>
            <a:r>
              <a:rPr lang="en-US" dirty="0"/>
              <a:t>permit supporting members to be spaced at 19.2” </a:t>
            </a:r>
            <a:r>
              <a:rPr lang="en-US" dirty="0" smtClean="0"/>
              <a:t>oc. </a:t>
            </a:r>
          </a:p>
          <a:p>
            <a:pPr lvl="2"/>
            <a:r>
              <a:rPr lang="en-US" dirty="0" smtClean="0"/>
              <a:t>The </a:t>
            </a:r>
            <a:r>
              <a:rPr lang="en-US" dirty="0"/>
              <a:t>remaining require supports to be spaced at 16” </a:t>
            </a:r>
            <a:r>
              <a:rPr lang="en-US" dirty="0" err="1"/>
              <a:t>oc</a:t>
            </a:r>
            <a:r>
              <a:rPr lang="en-US" dirty="0"/>
              <a:t> or less.</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2689694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Brittle Floor Coverings</a:t>
            </a:r>
          </a:p>
        </p:txBody>
      </p:sp>
      <p:sp>
        <p:nvSpPr>
          <p:cNvPr id="3" name="Content Placeholder 2"/>
          <p:cNvSpPr>
            <a:spLocks noGrp="1"/>
          </p:cNvSpPr>
          <p:nvPr>
            <p:ph sz="half" idx="1"/>
          </p:nvPr>
        </p:nvSpPr>
        <p:spPr/>
        <p:txBody>
          <a:bodyPr>
            <a:normAutofit fontScale="62500" lnSpcReduction="20000"/>
          </a:bodyPr>
          <a:lstStyle/>
          <a:p>
            <a:r>
              <a:rPr lang="en-US" dirty="0" smtClean="0"/>
              <a:t>TCNA also gives installation guidelines:</a:t>
            </a:r>
          </a:p>
          <a:p>
            <a:pPr lvl="1"/>
            <a:r>
              <a:rPr lang="en-US" dirty="0" smtClean="0"/>
              <a:t>Subflooring and underlayment should be installed with the strength axis perpendicular to the supports and 1/8” spacing (gap) between sheets</a:t>
            </a:r>
          </a:p>
          <a:p>
            <a:pPr lvl="1"/>
            <a:r>
              <a:rPr lang="en-US" dirty="0" smtClean="0"/>
              <a:t>Underlayment panel edges should be offset from edges of subflooring by six inches</a:t>
            </a:r>
          </a:p>
          <a:p>
            <a:pPr lvl="1"/>
            <a:r>
              <a:rPr lang="en-US" dirty="0" smtClean="0"/>
              <a:t>Underlayment panel ends should be offset from subfloor panels ends by one or more joist spaces plus at least 2” (6” optimum)</a:t>
            </a:r>
          </a:p>
          <a:p>
            <a:pPr lvl="1"/>
            <a:r>
              <a:rPr lang="en-US" dirty="0" smtClean="0"/>
              <a:t>Attach underlayment to the subflooring with ring shank nails or screws and not to the floor joists or trusses</a:t>
            </a:r>
          </a:p>
          <a:p>
            <a:pPr lvl="1"/>
            <a:endParaRPr lang="en-US" dirty="0" smtClean="0"/>
          </a:p>
          <a:p>
            <a:endParaRPr lang="en-US" dirty="0" smtClean="0"/>
          </a:p>
          <a:p>
            <a:endParaRPr lang="en-US" dirty="0"/>
          </a:p>
        </p:txBody>
      </p:sp>
      <p:pic>
        <p:nvPicPr>
          <p:cNvPr id="7"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87417"/>
            <a:ext cx="4401462" cy="2636933"/>
          </a:xfrm>
        </p:spPr>
      </p:pic>
    </p:spTree>
    <p:extLst>
      <p:ext uri="{BB962C8B-B14F-4D97-AF65-F5344CB8AC3E}">
        <p14:creationId xmlns:p14="http://schemas.microsoft.com/office/powerpoint/2010/main" val="3025257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Brittle Floor Coverings</a:t>
            </a:r>
          </a:p>
        </p:txBody>
      </p:sp>
      <p:sp>
        <p:nvSpPr>
          <p:cNvPr id="5" name="Content Placeholder 4"/>
          <p:cNvSpPr>
            <a:spLocks noGrp="1"/>
          </p:cNvSpPr>
          <p:nvPr>
            <p:ph sz="half" idx="1"/>
          </p:nvPr>
        </p:nvSpPr>
        <p:spPr>
          <a:xfrm>
            <a:off x="457200" y="1200151"/>
            <a:ext cx="8229600" cy="1142999"/>
          </a:xfrm>
        </p:spPr>
        <p:txBody>
          <a:bodyPr>
            <a:normAutofit/>
          </a:bodyPr>
          <a:lstStyle/>
          <a:p>
            <a:r>
              <a:rPr lang="en-US" dirty="0" smtClean="0"/>
              <a:t>The following listed assemblies allow wood structural members (including trusses) spaced at 24ʺ </a:t>
            </a:r>
            <a:r>
              <a:rPr lang="en-US" dirty="0" err="1" smtClean="0"/>
              <a:t>o.c</a:t>
            </a:r>
            <a:r>
              <a:rPr lang="en-US" dirty="0" smtClean="0"/>
              <a:t>.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1423819" y="2343150"/>
            <a:ext cx="6296361" cy="2403475"/>
          </a:xfrm>
          <a:prstGeom prst="rect">
            <a:avLst/>
          </a:prstGeom>
        </p:spPr>
      </p:pic>
    </p:spTree>
    <p:extLst>
      <p:ext uri="{BB962C8B-B14F-4D97-AF65-F5344CB8AC3E}">
        <p14:creationId xmlns:p14="http://schemas.microsoft.com/office/powerpoint/2010/main" val="1841647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Brittle Floor Coverings</a:t>
            </a:r>
          </a:p>
        </p:txBody>
      </p:sp>
      <p:sp>
        <p:nvSpPr>
          <p:cNvPr id="3" name="Content Placeholder 2"/>
          <p:cNvSpPr>
            <a:spLocks noGrp="1"/>
          </p:cNvSpPr>
          <p:nvPr>
            <p:ph sz="half" idx="1"/>
          </p:nvPr>
        </p:nvSpPr>
        <p:spPr/>
        <p:txBody>
          <a:bodyPr>
            <a:normAutofit fontScale="70000" lnSpcReduction="20000"/>
          </a:bodyPr>
          <a:lstStyle/>
          <a:p>
            <a:r>
              <a:rPr lang="en-US" dirty="0"/>
              <a:t>The Engineered Wood Association (APA) in cooperation with TCNA, has tested a number of floor systems with joists spaced 24" </a:t>
            </a:r>
            <a:r>
              <a:rPr lang="en-US" dirty="0" smtClean="0"/>
              <a:t>o.c. with </a:t>
            </a:r>
            <a:r>
              <a:rPr lang="en-US" dirty="0"/>
              <a:t>both plywood and OSB (see APA Technical Topic </a:t>
            </a:r>
            <a:r>
              <a:rPr lang="en-US" u="sng" dirty="0">
                <a:hlinkClick r:id="rId2"/>
              </a:rPr>
              <a:t>TT-006</a:t>
            </a:r>
            <a:r>
              <a:rPr lang="en-US" dirty="0"/>
              <a:t>, Ceramic Tile Over Wood Structural Panel Floors, Revised May 1, 2014). </a:t>
            </a:r>
            <a:endParaRPr lang="en-US" dirty="0" smtClean="0"/>
          </a:p>
          <a:p>
            <a:r>
              <a:rPr lang="en-US" dirty="0" smtClean="0"/>
              <a:t>It </a:t>
            </a:r>
            <a:r>
              <a:rPr lang="en-US" dirty="0"/>
              <a:t>includes many of the same assemblies as are listed in the TCNA </a:t>
            </a:r>
            <a:r>
              <a:rPr lang="en-US" dirty="0" smtClean="0"/>
              <a:t>Handbook and some additional. </a:t>
            </a:r>
            <a:endParaRPr lang="en-US" dirty="0"/>
          </a:p>
          <a:p>
            <a:endParaRPr lang="en-US" dirty="0"/>
          </a:p>
        </p:txBody>
      </p:sp>
      <p:pic>
        <p:nvPicPr>
          <p:cNvPr id="13" name="Content Placeholder 12"/>
          <p:cNvPicPr>
            <a:picLocks noGrp="1" noChangeAspect="1"/>
          </p:cNvPicPr>
          <p:nvPr>
            <p:ph sz="half" idx="2"/>
          </p:nvPr>
        </p:nvPicPr>
        <p:blipFill>
          <a:blip r:embed="rId3"/>
          <a:stretch>
            <a:fillRect/>
          </a:stretch>
        </p:blipFill>
        <p:spPr>
          <a:xfrm>
            <a:off x="5310557" y="1200150"/>
            <a:ext cx="2713885" cy="3394075"/>
          </a:xfrm>
          <a:prstGeom prst="rect">
            <a:avLst/>
          </a:prstGeom>
        </p:spPr>
      </p:pic>
    </p:spTree>
    <p:extLst>
      <p:ext uri="{BB962C8B-B14F-4D97-AF65-F5344CB8AC3E}">
        <p14:creationId xmlns:p14="http://schemas.microsoft.com/office/powerpoint/2010/main" val="1299588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 </a:t>
            </a:r>
            <a:r>
              <a:rPr lang="en-US" dirty="0" smtClean="0"/>
              <a:t>Marble Flooring</a:t>
            </a:r>
            <a:endParaRPr lang="en-US" dirty="0"/>
          </a:p>
        </p:txBody>
      </p:sp>
      <p:sp>
        <p:nvSpPr>
          <p:cNvPr id="3" name="Content Placeholder 2"/>
          <p:cNvSpPr>
            <a:spLocks noGrp="1"/>
          </p:cNvSpPr>
          <p:nvPr>
            <p:ph sz="half" idx="1"/>
          </p:nvPr>
        </p:nvSpPr>
        <p:spPr>
          <a:xfrm>
            <a:off x="410163" y="1200151"/>
            <a:ext cx="2409237" cy="3394472"/>
          </a:xfrm>
        </p:spPr>
        <p:txBody>
          <a:bodyPr>
            <a:noAutofit/>
          </a:bodyPr>
          <a:lstStyle/>
          <a:p>
            <a:r>
              <a:rPr lang="en-US" sz="1600" dirty="0"/>
              <a:t>The </a:t>
            </a:r>
            <a:r>
              <a:rPr lang="en-US" sz="1600" dirty="0">
                <a:hlinkClick r:id="rId2"/>
              </a:rPr>
              <a:t>Marble Institute of America (MIA)</a:t>
            </a:r>
            <a:r>
              <a:rPr lang="en-US" sz="1600" dirty="0"/>
              <a:t> </a:t>
            </a:r>
            <a:r>
              <a:rPr lang="en-US" sz="1600" dirty="0" smtClean="0"/>
              <a:t>also publishes </a:t>
            </a:r>
            <a:r>
              <a:rPr lang="en-US" sz="1600" dirty="0"/>
              <a:t>installation </a:t>
            </a:r>
            <a:r>
              <a:rPr lang="en-US" sz="1600" dirty="0" smtClean="0"/>
              <a:t>requirements</a:t>
            </a:r>
          </a:p>
          <a:p>
            <a:r>
              <a:rPr lang="en-US" sz="1600" dirty="0" smtClean="0"/>
              <a:t>The dead loads for stone flooring products vary widely, and must be accounted for in addition to building </a:t>
            </a:r>
            <a:r>
              <a:rPr lang="en-US" sz="1600" dirty="0"/>
              <a:t>code minimum </a:t>
            </a:r>
            <a:r>
              <a:rPr lang="en-US" sz="1600" dirty="0" smtClean="0"/>
              <a:t>requirements</a:t>
            </a:r>
            <a:endParaRPr lang="en-US" sz="1600" dirty="0"/>
          </a:p>
        </p:txBody>
      </p:sp>
      <p:sp>
        <p:nvSpPr>
          <p:cNvPr id="5" name="Content Placeholder 4"/>
          <p:cNvSpPr>
            <a:spLocks noGrp="1"/>
          </p:cNvSpPr>
          <p:nvPr>
            <p:ph sz="half" idx="2"/>
          </p:nvPr>
        </p:nvSpPr>
        <p:spPr>
          <a:xfrm>
            <a:off x="2819400" y="1200151"/>
            <a:ext cx="6096000" cy="3531394"/>
          </a:xfrm>
        </p:spPr>
        <p:txBody>
          <a:bodyPr>
            <a:normAutofit fontScale="55000" lnSpcReduction="20000"/>
          </a:bodyPr>
          <a:lstStyle/>
          <a:p>
            <a:pPr marL="0" indent="0">
              <a:buNone/>
            </a:pPr>
            <a:r>
              <a:rPr lang="en-US" b="1" dirty="0"/>
              <a:t>3.8 Deflection of Surfaces</a:t>
            </a:r>
            <a:endParaRPr lang="en-US" dirty="0"/>
          </a:p>
          <a:p>
            <a:pPr marL="457200" lvl="1" indent="0">
              <a:buNone/>
            </a:pPr>
            <a:r>
              <a:rPr lang="en-US" b="1" dirty="0"/>
              <a:t>3.8.1 General Contractor Responsibility</a:t>
            </a:r>
            <a:r>
              <a:rPr lang="en-US" dirty="0"/>
              <a:t>. It is the responsibility of the General Contractor to provide a rigid, code-compliant structure that is adequate to accommodate the stone and its anchorage including all associated loads and forces.</a:t>
            </a:r>
          </a:p>
          <a:p>
            <a:pPr marL="457200" lvl="1" indent="0">
              <a:buNone/>
            </a:pPr>
            <a:r>
              <a:rPr lang="en-US" b="1" dirty="0"/>
              <a:t>3.8.2 Cast-in-Place Concrete Floors. </a:t>
            </a:r>
            <a:r>
              <a:rPr lang="en-US" dirty="0"/>
              <a:t>Design substrate for total load deflection not exceeding L/360, as measured between control or expansion joints.</a:t>
            </a:r>
          </a:p>
          <a:p>
            <a:pPr marL="457200" lvl="1" indent="0">
              <a:buNone/>
            </a:pPr>
            <a:r>
              <a:rPr lang="en-US" b="1" dirty="0"/>
              <a:t>3.8.3 Frame Construction.</a:t>
            </a:r>
            <a:r>
              <a:rPr lang="en-US" dirty="0"/>
              <a:t> The subfloor areas over which stone tile is to be applied must be designed to have a deflection not exceeding </a:t>
            </a:r>
            <a:r>
              <a:rPr lang="en-US" b="1" dirty="0"/>
              <a:t>L/720</a:t>
            </a:r>
            <a:r>
              <a:rPr lang="en-US" dirty="0"/>
              <a:t> of the span. In calculating load, the weight of the stone and setting bed must be considered.</a:t>
            </a:r>
          </a:p>
          <a:p>
            <a:pPr marL="914400" lvl="2" indent="0">
              <a:buNone/>
            </a:pPr>
            <a:r>
              <a:rPr lang="en-US" b="1" dirty="0"/>
              <a:t>3.8.3.1 </a:t>
            </a:r>
            <a:r>
              <a:rPr lang="en-US" b="1" dirty="0" err="1"/>
              <a:t>Strongbacks</a:t>
            </a:r>
            <a:r>
              <a:rPr lang="en-US" b="1" dirty="0"/>
              <a:t>, cross-bridging</a:t>
            </a:r>
            <a:r>
              <a:rPr lang="en-US" dirty="0"/>
              <a:t> or other reinforcement shall be used to limit differential deflection between adjacent framing members.</a:t>
            </a:r>
          </a:p>
          <a:p>
            <a:pPr marL="457200" lvl="1" indent="0">
              <a:buNone/>
            </a:pPr>
            <a:r>
              <a:rPr lang="en-US" b="1" dirty="0"/>
              <a:t>3.8.4 Maximum variation</a:t>
            </a:r>
            <a:r>
              <a:rPr lang="en-US" dirty="0"/>
              <a:t> of a concrete slab or subfloor shall not exceed 1/8" in 10' from the required plane when thin set systems are applied.</a:t>
            </a:r>
          </a:p>
          <a:p>
            <a:pPr marL="457200" lvl="1" indent="0">
              <a:buNone/>
            </a:pPr>
            <a:r>
              <a:rPr lang="en-US" b="1" dirty="0"/>
              <a:t>3.8.5 Allowance</a:t>
            </a:r>
            <a:r>
              <a:rPr lang="en-US" dirty="0"/>
              <a:t> should be made for live load and impact, as well as all dead load, including weight of stone and setting bed.</a:t>
            </a:r>
          </a:p>
          <a:p>
            <a:pPr marL="914400" lvl="2" indent="0">
              <a:buNone/>
            </a:pPr>
            <a:r>
              <a:rPr lang="en-US" b="1" dirty="0"/>
              <a:t>3.8.5.1 Mortar Bed Weight</a:t>
            </a:r>
            <a:r>
              <a:rPr lang="en-US" dirty="0"/>
              <a:t>. For estimating purposes, mortar bed weight can be approximated as 0.75 </a:t>
            </a:r>
            <a:r>
              <a:rPr lang="en-US" dirty="0" err="1"/>
              <a:t>lb</a:t>
            </a:r>
            <a:r>
              <a:rPr lang="en-US" dirty="0"/>
              <a:t> per square foot per each 1/16” of thickness. </a:t>
            </a:r>
          </a:p>
          <a:p>
            <a:pPr marL="914400" lvl="2" indent="0">
              <a:buNone/>
            </a:pPr>
            <a:r>
              <a:rPr lang="en-US" b="1" dirty="0"/>
              <a:t>3.8.5.2 Stone Weight</a:t>
            </a:r>
            <a:r>
              <a:rPr lang="en-US" dirty="0"/>
              <a:t>. For estimating purposes, stone weight can be approximated as 1 </a:t>
            </a:r>
            <a:r>
              <a:rPr lang="en-US" dirty="0" err="1"/>
              <a:t>lb</a:t>
            </a:r>
            <a:r>
              <a:rPr lang="en-US" dirty="0"/>
              <a:t> per square foot per each 1/16” of thickness</a:t>
            </a:r>
            <a:r>
              <a:rPr lang="en-US" dirty="0" smtClean="0"/>
              <a:t>.</a:t>
            </a:r>
            <a:endParaRPr lang="en-US" dirty="0"/>
          </a:p>
        </p:txBody>
      </p:sp>
    </p:spTree>
    <p:extLst>
      <p:ext uri="{BB962C8B-B14F-4D97-AF65-F5344CB8AC3E}">
        <p14:creationId xmlns:p14="http://schemas.microsoft.com/office/powerpoint/2010/main" val="1051393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Deflection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Differential </a:t>
            </a:r>
            <a:r>
              <a:rPr lang="en-US" dirty="0" smtClean="0"/>
              <a:t>Deflection refers to the relative deflection of adjacent trusses</a:t>
            </a:r>
          </a:p>
          <a:p>
            <a:r>
              <a:rPr lang="en-US" dirty="0" smtClean="0"/>
              <a:t>The Building Designer is responsible for specifying any limitations regarding differential deflection between adjacent trusses (Section 2.3.2.4 of TPI 1)</a:t>
            </a:r>
          </a:p>
        </p:txBody>
      </p:sp>
      <p:pic>
        <p:nvPicPr>
          <p:cNvPr id="5"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82712"/>
            <a:ext cx="4038600" cy="3028950"/>
          </a:xfrm>
        </p:spPr>
      </p:pic>
    </p:spTree>
    <p:extLst>
      <p:ext uri="{BB962C8B-B14F-4D97-AF65-F5344CB8AC3E}">
        <p14:creationId xmlns:p14="http://schemas.microsoft.com/office/powerpoint/2010/main" val="1174809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Deflection</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Conditions where differential deflection may be objectionable:</a:t>
            </a:r>
          </a:p>
          <a:p>
            <a:pPr lvl="1"/>
            <a:r>
              <a:rPr lang="en-US" dirty="0" smtClean="0"/>
              <a:t>A bearing wall continuously supports one truss in a series of trusses otherwise supported only at their ends</a:t>
            </a:r>
          </a:p>
          <a:p>
            <a:pPr lvl="1"/>
            <a:r>
              <a:rPr lang="en-US" dirty="0" smtClean="0"/>
              <a:t>Trusses in hip systems where a shallower and more heavily loaded girder truss is adjacent to deeper “common” trusses</a:t>
            </a:r>
          </a:p>
          <a:p>
            <a:pPr lvl="1"/>
            <a:r>
              <a:rPr lang="en-US" dirty="0" smtClean="0"/>
              <a:t>Truss with flat bottom chord is adjacent to a scissors truss</a:t>
            </a:r>
          </a:p>
          <a:p>
            <a:pPr lvl="1"/>
            <a:r>
              <a:rPr lang="en-US" dirty="0" smtClean="0"/>
              <a:t>Partition walls oriented parallel to the floor trusses, especially those supporting cabinets or tile</a:t>
            </a:r>
            <a:endParaRPr lang="en-US" dirty="0"/>
          </a:p>
        </p:txBody>
      </p:sp>
      <p:pic>
        <p:nvPicPr>
          <p:cNvPr id="5"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4722" y="1200150"/>
            <a:ext cx="2545556" cy="3394075"/>
          </a:xfrm>
        </p:spPr>
      </p:pic>
    </p:spTree>
    <p:extLst>
      <p:ext uri="{BB962C8B-B14F-4D97-AF65-F5344CB8AC3E}">
        <p14:creationId xmlns:p14="http://schemas.microsoft.com/office/powerpoint/2010/main" val="2577332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a:t>
            </a:r>
            <a:r>
              <a:rPr lang="en-US" dirty="0"/>
              <a:t>Deflection – TPI 1</a:t>
            </a:r>
          </a:p>
        </p:txBody>
      </p:sp>
      <p:sp>
        <p:nvSpPr>
          <p:cNvPr id="4" name="Content Placeholder 3"/>
          <p:cNvSpPr>
            <a:spLocks noGrp="1"/>
          </p:cNvSpPr>
          <p:nvPr>
            <p:ph sz="half" idx="1"/>
          </p:nvPr>
        </p:nvSpPr>
        <p:spPr/>
        <p:txBody>
          <a:bodyPr/>
          <a:lstStyle/>
          <a:p>
            <a:r>
              <a:rPr lang="en-US" dirty="0" smtClean="0"/>
              <a:t>TPI 1 Commentary Section </a:t>
            </a:r>
            <a:r>
              <a:rPr lang="en-US" dirty="0" smtClean="0">
                <a:latin typeface="Arial" panose="020B0604020202020204" pitchFamily="34" charset="0"/>
                <a:cs typeface="Arial" panose="020B0604020202020204" pitchFamily="34" charset="0"/>
              </a:rPr>
              <a:t>§</a:t>
            </a:r>
            <a:r>
              <a:rPr lang="en-US" dirty="0" smtClean="0"/>
              <a:t>7.6.2 provides a method for addressing differential deflection</a:t>
            </a:r>
          </a:p>
          <a:p>
            <a:pPr marL="0" indent="0" algn="ctr">
              <a:buNone/>
            </a:pPr>
            <a:r>
              <a:rPr lang="en-US" dirty="0" smtClean="0"/>
              <a:t>  </a:t>
            </a:r>
            <a:r>
              <a:rPr lang="en-US" dirty="0" smtClean="0">
                <a:latin typeface="Arial" panose="020B0604020202020204" pitchFamily="34" charset="0"/>
                <a:cs typeface="Arial" panose="020B0604020202020204" pitchFamily="34" charset="0"/>
              </a:rPr>
              <a:t>∂</a:t>
            </a:r>
            <a:r>
              <a:rPr lang="en-US" dirty="0" smtClean="0"/>
              <a:t> </a:t>
            </a:r>
            <a:r>
              <a:rPr lang="en-US" u="sng" dirty="0" smtClean="0"/>
              <a:t>&lt;</a:t>
            </a:r>
            <a:r>
              <a:rPr lang="en-US" dirty="0" smtClean="0"/>
              <a:t> 2 x L</a:t>
            </a:r>
            <a:r>
              <a:rPr lang="en-US" baseline="-25000" dirty="0" smtClean="0"/>
              <a:t>s</a:t>
            </a:r>
            <a:r>
              <a:rPr lang="en-US" dirty="0" smtClean="0"/>
              <a:t>/Limit</a:t>
            </a:r>
            <a:endParaRPr lang="en-US" u="sng"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819150"/>
            <a:ext cx="3411845" cy="3394075"/>
          </a:xfrm>
        </p:spPr>
      </p:pic>
    </p:spTree>
    <p:extLst>
      <p:ext uri="{BB962C8B-B14F-4D97-AF65-F5344CB8AC3E}">
        <p14:creationId xmlns:p14="http://schemas.microsoft.com/office/powerpoint/2010/main" val="188770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Building codes require buildings, structures and parts thereof to be designed and constructed for strength and serviceability</a:t>
            </a:r>
          </a:p>
          <a:p>
            <a:pPr lvl="1"/>
            <a:r>
              <a:rPr lang="en-US" u="sng" dirty="0" smtClean="0"/>
              <a:t>Strength</a:t>
            </a:r>
            <a:r>
              <a:rPr lang="en-US" dirty="0" smtClean="0"/>
              <a:t> requirements ensure the structure or member will be safe</a:t>
            </a:r>
          </a:p>
          <a:p>
            <a:pPr lvl="1"/>
            <a:r>
              <a:rPr lang="en-US" u="sng" dirty="0" smtClean="0"/>
              <a:t>Serviceability</a:t>
            </a:r>
            <a:r>
              <a:rPr lang="en-US" dirty="0" smtClean="0"/>
              <a:t> requirements ensure the building or member remains useful</a:t>
            </a:r>
          </a:p>
          <a:p>
            <a:r>
              <a:rPr lang="en-US" dirty="0" smtClean="0"/>
              <a:t>Serviceability issues are often overshadowed by strength issues, as deflection concerns rarely affect life safety  </a:t>
            </a:r>
          </a:p>
          <a:p>
            <a:r>
              <a:rPr lang="en-US" dirty="0" smtClean="0"/>
              <a:t>However, the vast majority of complaints received by component manufactures relate to serviceability issues  </a:t>
            </a:r>
          </a:p>
          <a:p>
            <a:endParaRPr lang="en-US" dirty="0" smtClean="0"/>
          </a:p>
        </p:txBody>
      </p:sp>
    </p:spTree>
    <p:extLst>
      <p:ext uri="{BB962C8B-B14F-4D97-AF65-F5344CB8AC3E}">
        <p14:creationId xmlns:p14="http://schemas.microsoft.com/office/powerpoint/2010/main" val="361226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Deflection – TPI 1</a:t>
            </a:r>
            <a:endParaRPr lang="en-US" dirty="0"/>
          </a:p>
        </p:txBody>
      </p:sp>
      <p:sp>
        <p:nvSpPr>
          <p:cNvPr id="3" name="Content Placeholder 2"/>
          <p:cNvSpPr>
            <a:spLocks noGrp="1"/>
          </p:cNvSpPr>
          <p:nvPr>
            <p:ph idx="1"/>
          </p:nvPr>
        </p:nvSpPr>
        <p:spPr>
          <a:xfrm>
            <a:off x="457200" y="1063228"/>
            <a:ext cx="8229600" cy="3565921"/>
          </a:xfrm>
        </p:spPr>
        <p:txBody>
          <a:bodyPr>
            <a:normAutofit fontScale="62500" lnSpcReduction="20000"/>
          </a:bodyPr>
          <a:lstStyle/>
          <a:p>
            <a:pPr marL="0" indent="0">
              <a:buNone/>
            </a:pPr>
            <a:r>
              <a:rPr lang="en-US" b="1" dirty="0" smtClean="0"/>
              <a:t>6.2.2.1 </a:t>
            </a:r>
            <a:r>
              <a:rPr lang="en-US" b="1" dirty="0"/>
              <a:t>Non-Bearing Partitions. </a:t>
            </a:r>
            <a:endParaRPr lang="en-US" dirty="0"/>
          </a:p>
          <a:p>
            <a:pPr marL="0" indent="0">
              <a:buNone/>
            </a:pPr>
            <a:r>
              <a:rPr lang="en-US" dirty="0"/>
              <a:t>The weight of non-bearing partitions shall be permitted to be ignored for Truss design purposes given the following conditions: </a:t>
            </a:r>
          </a:p>
          <a:p>
            <a:pPr marL="400050" lvl="1" indent="0">
              <a:buNone/>
            </a:pPr>
            <a:r>
              <a:rPr lang="en-US" dirty="0" smtClean="0"/>
              <a:t>(</a:t>
            </a:r>
            <a:r>
              <a:rPr lang="en-US" dirty="0"/>
              <a:t>a) Trusses are spaced less than or equal to 24 in. (610 mm) on </a:t>
            </a:r>
            <a:r>
              <a:rPr lang="en-US" dirty="0" smtClean="0"/>
              <a:t>center</a:t>
            </a:r>
            <a:r>
              <a:rPr lang="en-US" dirty="0"/>
              <a:t>; </a:t>
            </a:r>
          </a:p>
          <a:p>
            <a:pPr marL="400050" lvl="1" indent="0">
              <a:buNone/>
            </a:pPr>
            <a:r>
              <a:rPr lang="en-US" dirty="0" smtClean="0"/>
              <a:t>(</a:t>
            </a:r>
            <a:r>
              <a:rPr lang="en-US" dirty="0"/>
              <a:t>b) All Top Chord panel lengths of supporting Trusses are less than </a:t>
            </a:r>
            <a:r>
              <a:rPr lang="en-US" dirty="0" smtClean="0"/>
              <a:t>or equal </a:t>
            </a:r>
            <a:r>
              <a:rPr lang="en-US" dirty="0"/>
              <a:t>to 30 </a:t>
            </a:r>
            <a:r>
              <a:rPr lang="en-US" dirty="0" smtClean="0"/>
              <a:t>in</a:t>
            </a:r>
            <a:r>
              <a:rPr lang="en-US" dirty="0"/>
              <a:t>. (760 </a:t>
            </a:r>
            <a:r>
              <a:rPr lang="en-US" dirty="0" smtClean="0"/>
              <a:t>mm</a:t>
            </a:r>
            <a:r>
              <a:rPr lang="en-US" dirty="0"/>
              <a:t>) when the </a:t>
            </a:r>
            <a:r>
              <a:rPr lang="en-US" dirty="0" smtClean="0"/>
              <a:t>lumber </a:t>
            </a:r>
            <a:r>
              <a:rPr lang="en-US" dirty="0"/>
              <a:t>is oriented in the flat </a:t>
            </a:r>
            <a:r>
              <a:rPr lang="en-US" dirty="0" smtClean="0"/>
              <a:t>direction</a:t>
            </a:r>
            <a:r>
              <a:rPr lang="en-US" dirty="0"/>
              <a:t>; </a:t>
            </a:r>
          </a:p>
          <a:p>
            <a:pPr marL="400050" lvl="1" indent="0">
              <a:buNone/>
            </a:pPr>
            <a:r>
              <a:rPr lang="en-US" dirty="0" smtClean="0"/>
              <a:t>(</a:t>
            </a:r>
            <a:r>
              <a:rPr lang="en-US" dirty="0"/>
              <a:t>c) Design live load of supporting Trusses results from a residential </a:t>
            </a:r>
            <a:r>
              <a:rPr lang="en-US" dirty="0" smtClean="0"/>
              <a:t>occupancy and </a:t>
            </a:r>
            <a:r>
              <a:rPr lang="en-US" dirty="0"/>
              <a:t>is not </a:t>
            </a:r>
            <a:r>
              <a:rPr lang="en-US" dirty="0" smtClean="0"/>
              <a:t>more than </a:t>
            </a:r>
            <a:r>
              <a:rPr lang="en-US" dirty="0"/>
              <a:t>40 </a:t>
            </a:r>
            <a:r>
              <a:rPr lang="en-US" dirty="0" smtClean="0"/>
              <a:t>	psf </a:t>
            </a:r>
            <a:r>
              <a:rPr lang="en-US" dirty="0"/>
              <a:t>(1920 Pa); and </a:t>
            </a:r>
            <a:endParaRPr lang="en-US" dirty="0" smtClean="0"/>
          </a:p>
          <a:p>
            <a:pPr marL="400050" lvl="1" indent="0">
              <a:buNone/>
            </a:pPr>
            <a:r>
              <a:rPr lang="en-US" dirty="0" smtClean="0"/>
              <a:t>(d) Partition </a:t>
            </a:r>
            <a:r>
              <a:rPr lang="en-US" dirty="0"/>
              <a:t>weight is less than or equal to 60 pounds per linear foot </a:t>
            </a:r>
            <a:r>
              <a:rPr lang="en-US" dirty="0" smtClean="0"/>
              <a:t>(</a:t>
            </a:r>
            <a:r>
              <a:rPr lang="en-US" dirty="0"/>
              <a:t>875 N/m</a:t>
            </a:r>
            <a:r>
              <a:rPr lang="en-US" dirty="0" smtClean="0"/>
              <a:t>).</a:t>
            </a:r>
          </a:p>
          <a:p>
            <a:pPr marL="0" indent="0">
              <a:buNone/>
            </a:pPr>
            <a:r>
              <a:rPr lang="en-US" b="1" dirty="0"/>
              <a:t>6.2.2.1.1 Non-Bearing Partition Weight Not Permitted to be Ignored. </a:t>
            </a:r>
            <a:endParaRPr lang="en-US" dirty="0"/>
          </a:p>
          <a:p>
            <a:pPr marL="0" indent="0">
              <a:buNone/>
            </a:pPr>
            <a:r>
              <a:rPr lang="en-US" dirty="0"/>
              <a:t>If the conditions listed above do not exist, the Building Designer shall specify in the structural design documents the non-bearing partition loads that need to be applied to the Trusses. </a:t>
            </a:r>
            <a:endParaRPr lang="en-US" dirty="0" smtClean="0"/>
          </a:p>
          <a:p>
            <a:pPr marL="0" indent="0">
              <a:buNone/>
            </a:pPr>
            <a:r>
              <a:rPr lang="en-US" b="1" dirty="0"/>
              <a:t>6.2.2.1.2 Non-Load Bearing Partitions Parallel to Supporting Trusses. </a:t>
            </a:r>
            <a:endParaRPr lang="en-US" dirty="0"/>
          </a:p>
          <a:p>
            <a:pPr marL="0" indent="0">
              <a:buNone/>
            </a:pPr>
            <a:r>
              <a:rPr lang="en-US" dirty="0"/>
              <a:t>When non-load bearing partitions parallel to supporting Trusses are not located on or immediately adjacent to a Truss, the sub-floor shall be of adequate strength and stiffness to support the non-load bearing partition load, or other provisions shall be made by the Building Designer to distribute the non-load bearing partition weight to the supporting Trusses.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738137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Subfloor Deflection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information on the deflection </a:t>
            </a:r>
            <a:r>
              <a:rPr lang="en-US" dirty="0"/>
              <a:t>of </a:t>
            </a:r>
            <a:r>
              <a:rPr lang="en-US" dirty="0" smtClean="0"/>
              <a:t>subfloor </a:t>
            </a:r>
            <a:r>
              <a:rPr lang="en-US" dirty="0"/>
              <a:t>m</a:t>
            </a:r>
            <a:r>
              <a:rPr lang="en-US" dirty="0" smtClean="0"/>
              <a:t>aterial see </a:t>
            </a:r>
            <a:r>
              <a:rPr lang="en-US" dirty="0"/>
              <a:t>the following resources:</a:t>
            </a:r>
          </a:p>
          <a:p>
            <a:pPr lvl="1"/>
            <a:r>
              <a:rPr lang="en-US" u="sng" dirty="0">
                <a:hlinkClick r:id="rId2"/>
              </a:rPr>
              <a:t>Ceramic Tile on Wood Floors</a:t>
            </a:r>
            <a:r>
              <a:rPr lang="en-US" dirty="0"/>
              <a:t>, Frank E. </a:t>
            </a:r>
            <a:r>
              <a:rPr lang="en-US" dirty="0" err="1"/>
              <a:t>Woeste</a:t>
            </a:r>
            <a:r>
              <a:rPr lang="en-US" dirty="0"/>
              <a:t> Ph.D., P.E. &amp; Peter Nielson</a:t>
            </a:r>
          </a:p>
          <a:p>
            <a:pPr lvl="1"/>
            <a:r>
              <a:rPr lang="en-US" u="sng" dirty="0">
                <a:hlinkClick r:id="rId3"/>
              </a:rPr>
              <a:t>Position of Underlayment to Prevent Cracked Tile and Grout</a:t>
            </a:r>
            <a:r>
              <a:rPr lang="en-US" dirty="0"/>
              <a:t>, Frank E. </a:t>
            </a:r>
            <a:r>
              <a:rPr lang="en-US" dirty="0" err="1"/>
              <a:t>Woeste</a:t>
            </a:r>
            <a:r>
              <a:rPr lang="en-US" dirty="0"/>
              <a:t> P.E. &amp; Peter Nielson</a:t>
            </a:r>
          </a:p>
          <a:p>
            <a:pPr lvl="1"/>
            <a:r>
              <a:rPr lang="en-US" u="sng" dirty="0">
                <a:hlinkClick r:id="rId4"/>
              </a:rPr>
              <a:t>Preventing Cracked Tile and Grout</a:t>
            </a:r>
            <a:r>
              <a:rPr lang="en-US" dirty="0"/>
              <a:t>, Frank E. </a:t>
            </a:r>
            <a:r>
              <a:rPr lang="en-US" dirty="0" err="1"/>
              <a:t>Woeste</a:t>
            </a:r>
            <a:r>
              <a:rPr lang="en-US" dirty="0"/>
              <a:t> &amp; Peter Nielson</a:t>
            </a:r>
          </a:p>
          <a:p>
            <a:pPr lvl="1"/>
            <a:r>
              <a:rPr lang="en-US" u="sng" dirty="0">
                <a:hlinkClick r:id="rId5"/>
              </a:rPr>
              <a:t>Investigating Tile Failures on Wood-Frame Floor Systems</a:t>
            </a:r>
            <a:r>
              <a:rPr lang="en-US" dirty="0"/>
              <a:t>, Frank E. </a:t>
            </a:r>
            <a:r>
              <a:rPr lang="en-US" dirty="0" err="1"/>
              <a:t>Woeste</a:t>
            </a:r>
            <a:r>
              <a:rPr lang="en-US" dirty="0"/>
              <a:t> &amp; Peter Nielson</a:t>
            </a:r>
          </a:p>
          <a:p>
            <a:pPr lvl="1"/>
            <a:r>
              <a:rPr lang="en-US" u="sng" dirty="0">
                <a:hlinkClick r:id="rId6"/>
              </a:rPr>
              <a:t>CTIOA Field Report 2001-11-19</a:t>
            </a:r>
            <a:r>
              <a:rPr lang="en-US" dirty="0"/>
              <a:t> Ceramic Tile Over Wood Sub-Floors Regarding Deflection, David </a:t>
            </a:r>
            <a:r>
              <a:rPr lang="en-US" dirty="0" err="1"/>
              <a:t>deBear</a:t>
            </a:r>
            <a:r>
              <a:rPr lang="en-US" dirty="0"/>
              <a:t>, CTC</a:t>
            </a:r>
          </a:p>
          <a:p>
            <a:pPr lvl="1"/>
            <a:r>
              <a:rPr lang="en-US" u="sng" dirty="0">
                <a:hlinkClick r:id="rId7"/>
              </a:rPr>
              <a:t>Deflection Limitations</a:t>
            </a:r>
            <a:r>
              <a:rPr lang="en-US" dirty="0"/>
              <a:t>, Dale </a:t>
            </a:r>
            <a:r>
              <a:rPr lang="en-US" dirty="0" err="1"/>
              <a:t>Kempster</a:t>
            </a:r>
            <a:endParaRPr lang="en-US" dirty="0"/>
          </a:p>
          <a:p>
            <a:pPr lvl="1"/>
            <a:r>
              <a:rPr lang="en-US" u="sng" dirty="0">
                <a:hlinkClick r:id="rId8"/>
              </a:rPr>
              <a:t>Universal Floor Tester</a:t>
            </a:r>
            <a:r>
              <a:rPr lang="en-US" dirty="0"/>
              <a:t>: An Opportunity for Improved Ceramic Tile Assembly Evaluations, Sean </a:t>
            </a:r>
            <a:r>
              <a:rPr lang="en-US" dirty="0" err="1"/>
              <a:t>Gerolimatos</a:t>
            </a:r>
            <a:r>
              <a:rPr lang="en-US" dirty="0"/>
              <a:t>, Dale </a:t>
            </a:r>
            <a:r>
              <a:rPr lang="en-US" dirty="0" err="1"/>
              <a:t>Kempster</a:t>
            </a:r>
            <a:r>
              <a:rPr lang="en-US" dirty="0"/>
              <a:t>, Peter Nielsen, Frank </a:t>
            </a:r>
            <a:r>
              <a:rPr lang="en-US" dirty="0" err="1"/>
              <a:t>Woeste</a:t>
            </a:r>
            <a:endParaRPr lang="en-US" dirty="0"/>
          </a:p>
        </p:txBody>
      </p:sp>
    </p:spTree>
    <p:extLst>
      <p:ext uri="{BB962C8B-B14F-4D97-AF65-F5344CB8AC3E}">
        <p14:creationId xmlns:p14="http://schemas.microsoft.com/office/powerpoint/2010/main" val="427184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i="1" dirty="0"/>
              <a:t>2015 International Building Code</a:t>
            </a:r>
            <a:endParaRPr lang="en-US" dirty="0"/>
          </a:p>
          <a:p>
            <a:r>
              <a:rPr lang="en-US" i="1" dirty="0"/>
              <a:t>2015 International Residential Code</a:t>
            </a:r>
            <a:endParaRPr lang="en-US" dirty="0"/>
          </a:p>
          <a:p>
            <a:r>
              <a:rPr lang="en-US" i="1" dirty="0"/>
              <a:t>ANSI A108.01 – General Requirements: </a:t>
            </a:r>
            <a:r>
              <a:rPr lang="en-US" i="1" dirty="0" err="1"/>
              <a:t>Subsurfaces</a:t>
            </a:r>
            <a:r>
              <a:rPr lang="en-US" i="1" dirty="0"/>
              <a:t> and Preparations by Other Trades</a:t>
            </a:r>
            <a:endParaRPr lang="en-US" dirty="0"/>
          </a:p>
          <a:p>
            <a:r>
              <a:rPr lang="en-US" i="1" dirty="0"/>
              <a:t>ANSI A108.02 – General Requirements: Materials, Environmental, and Workmanship</a:t>
            </a:r>
            <a:endParaRPr lang="en-US" dirty="0"/>
          </a:p>
          <a:p>
            <a:r>
              <a:rPr lang="en-US" i="1" dirty="0"/>
              <a:t>ANSI A108.1A – Installation of Ceramic Tile in the Wet-Set Method, with Portland Cement Mortar</a:t>
            </a:r>
            <a:endParaRPr lang="en-US" dirty="0"/>
          </a:p>
          <a:p>
            <a:r>
              <a:rPr lang="en-US" i="1" dirty="0"/>
              <a:t>A108.1B – Installation of Ceramic Tile on a Cured Portland Cement Mortar Setting Bed with Dry-Set or Latex-Portland Cement Mortar</a:t>
            </a:r>
            <a:endParaRPr lang="en-US" dirty="0"/>
          </a:p>
          <a:p>
            <a:r>
              <a:rPr lang="en-US" i="1" dirty="0"/>
              <a:t>ANSI A108.4 – Installation of Ceramic Tile with Organic Adhesive or Water Cleanable Tile-Setting Epoxy Adhesive</a:t>
            </a:r>
            <a:endParaRPr lang="en-US" dirty="0"/>
          </a:p>
          <a:p>
            <a:r>
              <a:rPr lang="en-US" i="1" dirty="0"/>
              <a:t>ANSI A108.5 – Ceramic Tile Installed with Dry-Set or Latex-Portland Cement Mortar</a:t>
            </a:r>
            <a:endParaRPr lang="en-US" dirty="0"/>
          </a:p>
          <a:p>
            <a:r>
              <a:rPr lang="en-US" i="1" dirty="0"/>
              <a:t>ANSI A108.6 – Ceramic Tile Installed with Chemical Epoxy Mortar and Grout</a:t>
            </a:r>
            <a:endParaRPr lang="en-US" dirty="0"/>
          </a:p>
          <a:p>
            <a:r>
              <a:rPr lang="en-US" i="1" dirty="0"/>
              <a:t>ANSI A108.8 – Installation of Ceramic Tile with Chemical Resistant Furan Resin Mortar and Grout</a:t>
            </a:r>
            <a:endParaRPr lang="en-US" dirty="0"/>
          </a:p>
          <a:p>
            <a:r>
              <a:rPr lang="en-US" i="1" dirty="0"/>
              <a:t>ANSI A108.9 – Ceramic Tile Installed with Modified Epoxy Emulsion </a:t>
            </a:r>
            <a:r>
              <a:rPr lang="en-US" i="1" dirty="0" smtClean="0"/>
              <a:t>Mortar/Grout</a:t>
            </a:r>
            <a:endParaRPr lang="en-US" dirty="0"/>
          </a:p>
        </p:txBody>
      </p:sp>
    </p:spTree>
    <p:extLst>
      <p:ext uri="{BB962C8B-B14F-4D97-AF65-F5344CB8AC3E}">
        <p14:creationId xmlns:p14="http://schemas.microsoft.com/office/powerpoint/2010/main" val="1606428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i="1" dirty="0" smtClean="0"/>
              <a:t>ANSI </a:t>
            </a:r>
            <a:r>
              <a:rPr lang="en-US" i="1" dirty="0"/>
              <a:t>A118.1 – American National Standard Specifications for Dry-set Portland Cement Mortar</a:t>
            </a:r>
            <a:endParaRPr lang="en-US" dirty="0"/>
          </a:p>
          <a:p>
            <a:r>
              <a:rPr lang="en-US" i="1" dirty="0"/>
              <a:t>ANSI A118.3 – American National Standard Specifications for Chemical-resistant, Water-cleanable Tile-setting and -grouting Epoxy and Water Cleanable Tile-setting Epoxy Adhesive</a:t>
            </a:r>
            <a:endParaRPr lang="en-US" dirty="0"/>
          </a:p>
          <a:p>
            <a:r>
              <a:rPr lang="en-US" i="1" dirty="0"/>
              <a:t>ANSI A137.1 –</a:t>
            </a:r>
            <a:r>
              <a:rPr lang="en-US" dirty="0"/>
              <a:t> </a:t>
            </a:r>
            <a:r>
              <a:rPr lang="en-US" i="1" dirty="0"/>
              <a:t>American National Standard Specifications for Ceramic Tile</a:t>
            </a:r>
            <a:endParaRPr lang="en-US" dirty="0"/>
          </a:p>
          <a:p>
            <a:r>
              <a:rPr lang="en-US" i="1" dirty="0"/>
              <a:t>	For a complete listing of standards related to the tile industry see the </a:t>
            </a:r>
            <a:r>
              <a:rPr lang="en-US" i="1" u="sng" dirty="0">
                <a:hlinkClick r:id="rId2"/>
              </a:rPr>
              <a:t>TCNA website</a:t>
            </a:r>
            <a:r>
              <a:rPr lang="en-US" i="1" dirty="0"/>
              <a:t>.</a:t>
            </a:r>
            <a:endParaRPr lang="en-US" dirty="0"/>
          </a:p>
          <a:p>
            <a:r>
              <a:rPr lang="en-US" i="1" dirty="0"/>
              <a:t>ANSI/AWC – National Design Specification </a:t>
            </a:r>
            <a:r>
              <a:rPr lang="en-US" dirty="0"/>
              <a:t>(</a:t>
            </a:r>
            <a:r>
              <a:rPr lang="en-US" i="1" dirty="0"/>
              <a:t>NDS</a:t>
            </a:r>
            <a:r>
              <a:rPr lang="en-US" dirty="0"/>
              <a:t>)</a:t>
            </a:r>
            <a:r>
              <a:rPr lang="en-US" i="1" dirty="0"/>
              <a:t> for Wood Construction</a:t>
            </a:r>
            <a:endParaRPr lang="en-US" dirty="0"/>
          </a:p>
          <a:p>
            <a:r>
              <a:rPr lang="en-US" i="1" dirty="0"/>
              <a:t>ANSI/TPI 1</a:t>
            </a:r>
            <a:r>
              <a:rPr lang="en-US" dirty="0"/>
              <a:t> – </a:t>
            </a:r>
            <a:r>
              <a:rPr lang="en-US" i="1" dirty="0"/>
              <a:t>National Design Standard for Metal Plate Connected Wood Truss Construction</a:t>
            </a:r>
            <a:endParaRPr lang="en-US" dirty="0"/>
          </a:p>
          <a:p>
            <a:r>
              <a:rPr lang="en-US" dirty="0"/>
              <a:t>APA Technical Topic </a:t>
            </a:r>
            <a:r>
              <a:rPr lang="en-US" u="sng" dirty="0">
                <a:hlinkClick r:id="rId3"/>
              </a:rPr>
              <a:t>TT-006</a:t>
            </a:r>
            <a:r>
              <a:rPr lang="en-US" dirty="0"/>
              <a:t>, Ceramic Tile Over Wood Structural Panel Floors</a:t>
            </a:r>
          </a:p>
          <a:p>
            <a:r>
              <a:rPr lang="en-US" i="1" dirty="0"/>
              <a:t>ASCE/SEI 7 – Minimum Design Loads for Buildings and Other Structures</a:t>
            </a:r>
            <a:endParaRPr lang="en-US" dirty="0"/>
          </a:p>
          <a:p>
            <a:r>
              <a:rPr lang="en-US" i="1" dirty="0"/>
              <a:t>Dimension Stone Design Manual version 7.2</a:t>
            </a:r>
            <a:r>
              <a:rPr lang="en-US" dirty="0"/>
              <a:t>; </a:t>
            </a:r>
            <a:r>
              <a:rPr lang="en-US" u="sng" dirty="0">
                <a:hlinkClick r:id="rId4"/>
              </a:rPr>
              <a:t>Marble Institute of America</a:t>
            </a:r>
            <a:endParaRPr lang="en-US" dirty="0"/>
          </a:p>
          <a:p>
            <a:r>
              <a:rPr lang="en-US" u="sng" dirty="0">
                <a:hlinkClick r:id="rId5"/>
              </a:rPr>
              <a:t>SBCA Load Guide</a:t>
            </a:r>
            <a:r>
              <a:rPr lang="en-US" dirty="0"/>
              <a:t>, version 2.02; Structural Building Components of America, 2016</a:t>
            </a:r>
          </a:p>
          <a:p>
            <a:r>
              <a:rPr lang="en-US" i="1" dirty="0"/>
              <a:t>TCNA Handbook for Ceramic, Glass, and Stone Tile Installation</a:t>
            </a:r>
            <a:r>
              <a:rPr lang="en-US" dirty="0"/>
              <a:t>; </a:t>
            </a:r>
            <a:r>
              <a:rPr lang="en-US" u="sng" dirty="0">
                <a:hlinkClick r:id="rId6"/>
              </a:rPr>
              <a:t>Tile Council of America</a:t>
            </a:r>
            <a:r>
              <a:rPr lang="en-US" dirty="0"/>
              <a:t>. March 2015</a:t>
            </a:r>
          </a:p>
          <a:p>
            <a:endParaRPr lang="en-US" dirty="0"/>
          </a:p>
        </p:txBody>
      </p:sp>
    </p:spTree>
    <p:extLst>
      <p:ext uri="{BB962C8B-B14F-4D97-AF65-F5344CB8AC3E}">
        <p14:creationId xmlns:p14="http://schemas.microsoft.com/office/powerpoint/2010/main" val="425202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a:xfrm>
            <a:off x="457200" y="1200151"/>
            <a:ext cx="5181600" cy="3394472"/>
          </a:xfrm>
        </p:spPr>
        <p:txBody>
          <a:bodyPr>
            <a:normAutofit fontScale="70000" lnSpcReduction="20000"/>
          </a:bodyPr>
          <a:lstStyle/>
          <a:p>
            <a:r>
              <a:rPr lang="en-US" dirty="0" smtClean="0"/>
              <a:t>Current building </a:t>
            </a:r>
            <a:r>
              <a:rPr lang="en-US" dirty="0"/>
              <a:t>codes provide minimum design </a:t>
            </a:r>
            <a:r>
              <a:rPr lang="en-US" dirty="0" smtClean="0"/>
              <a:t>requirements for floor deflection </a:t>
            </a:r>
          </a:p>
          <a:p>
            <a:r>
              <a:rPr lang="en-US" dirty="0" smtClean="0"/>
              <a:t>Manufacturers and trade associations often recommend more stringent deflection requirements to address serviceability or appearance for a variety of products including: </a:t>
            </a:r>
          </a:p>
          <a:p>
            <a:pPr lvl="1"/>
            <a:r>
              <a:rPr lang="en-US" dirty="0" smtClean="0"/>
              <a:t>Gypsum </a:t>
            </a:r>
            <a:r>
              <a:rPr lang="en-US" dirty="0"/>
              <a:t>floor topping </a:t>
            </a:r>
          </a:p>
          <a:p>
            <a:pPr lvl="1"/>
            <a:r>
              <a:rPr lang="en-US" dirty="0"/>
              <a:t>Light-weight concrete topping </a:t>
            </a:r>
          </a:p>
          <a:p>
            <a:pPr lvl="1"/>
            <a:r>
              <a:rPr lang="en-US" dirty="0"/>
              <a:t>Ceramic or porcelain floor tile</a:t>
            </a:r>
          </a:p>
          <a:p>
            <a:pPr lvl="1"/>
            <a:r>
              <a:rPr lang="en-US" dirty="0"/>
              <a:t>Natural stone flooring (including marble) </a:t>
            </a:r>
          </a:p>
          <a:p>
            <a:pPr lvl="1"/>
            <a:r>
              <a:rPr lang="en-US" dirty="0"/>
              <a:t>Composite stone flooring</a:t>
            </a:r>
          </a:p>
          <a:p>
            <a:endParaRPr lang="en-US" dirty="0" smtClean="0"/>
          </a:p>
        </p:txBody>
      </p:sp>
      <p:pic>
        <p:nvPicPr>
          <p:cNvPr id="7" name="Picture 2" descr="Image result for trusses floor tile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33550"/>
            <a:ext cx="3170327" cy="197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7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Although </a:t>
            </a:r>
            <a:r>
              <a:rPr lang="en-US" dirty="0"/>
              <a:t>both deflection of individual structural members (including floor trusses) and of the subfloor material must be considered, this presentation focuses solely on deflection of the structural members</a:t>
            </a:r>
          </a:p>
          <a:p>
            <a:pPr lvl="1"/>
            <a:endParaRPr lang="en-US" dirty="0"/>
          </a:p>
          <a:p>
            <a:endParaRPr lang="en-US" dirty="0"/>
          </a:p>
          <a:p>
            <a:endParaRPr lang="en-US" dirty="0"/>
          </a:p>
          <a:p>
            <a:endParaRPr lang="en-US" dirty="0"/>
          </a:p>
          <a:p>
            <a:pPr lvl="1"/>
            <a:endParaRPr lang="en-US" dirty="0"/>
          </a:p>
          <a:p>
            <a:endParaRPr lang="en-US" dirty="0" smtClean="0"/>
          </a:p>
          <a:p>
            <a:endParaRPr lang="en-US" dirty="0"/>
          </a:p>
        </p:txBody>
      </p:sp>
      <p:pic>
        <p:nvPicPr>
          <p:cNvPr id="1026" name="Picture 2" descr="06.130.0101 Floor Til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547" t="6551" r="7547" b="17977"/>
          <a:stretch/>
        </p:blipFill>
        <p:spPr bwMode="auto">
          <a:xfrm>
            <a:off x="4953000" y="1581150"/>
            <a:ext cx="3429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96200" y="3728650"/>
            <a:ext cx="1219200" cy="461665"/>
          </a:xfrm>
          <a:prstGeom prst="rect">
            <a:avLst/>
          </a:prstGeom>
          <a:noFill/>
        </p:spPr>
        <p:txBody>
          <a:bodyPr wrap="square" rtlCol="0">
            <a:spAutoFit/>
          </a:bodyPr>
          <a:lstStyle/>
          <a:p>
            <a:r>
              <a:rPr lang="en-US" sz="1200" dirty="0" smtClean="0"/>
              <a:t>Source: </a:t>
            </a:r>
            <a:r>
              <a:rPr lang="en-US" sz="1200" dirty="0" smtClean="0">
                <a:hlinkClick r:id="rId3"/>
              </a:rPr>
              <a:t>imiweb.org</a:t>
            </a:r>
            <a:endParaRPr lang="en-US" sz="1200" dirty="0"/>
          </a:p>
        </p:txBody>
      </p:sp>
    </p:spTree>
    <p:extLst>
      <p:ext uri="{BB962C8B-B14F-4D97-AF65-F5344CB8AC3E}">
        <p14:creationId xmlns:p14="http://schemas.microsoft.com/office/powerpoint/2010/main" val="107641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AUTHORITY HAVING JURISDICTION</a:t>
            </a:r>
            <a:r>
              <a:rPr lang="en-US" dirty="0"/>
              <a:t> (</a:t>
            </a:r>
            <a:r>
              <a:rPr lang="en-US" i="1" u="sng" dirty="0">
                <a:hlinkClick r:id="rId2"/>
              </a:rPr>
              <a:t>IBC</a:t>
            </a:r>
            <a:r>
              <a:rPr lang="en-US" u="sng" dirty="0">
                <a:hlinkClick r:id="rId2"/>
              </a:rPr>
              <a:t> Section 104.1</a:t>
            </a:r>
            <a:r>
              <a:rPr lang="en-US" dirty="0"/>
              <a:t>) </a:t>
            </a:r>
            <a:r>
              <a:rPr lang="en-US" b="1" dirty="0"/>
              <a:t>–</a:t>
            </a:r>
            <a:r>
              <a:rPr lang="en-US" dirty="0"/>
              <a:t> The building official authorized and directed to enforce the provisions of a building code who also has the authority to render interpretations of this code and to adopt policies and procedures in order to clarify the application of its </a:t>
            </a:r>
            <a:r>
              <a:rPr lang="en-US" dirty="0" smtClean="0"/>
              <a:t>provisions</a:t>
            </a:r>
            <a:endParaRPr lang="en-US" dirty="0"/>
          </a:p>
          <a:p>
            <a:r>
              <a:rPr lang="en-US" b="1" dirty="0"/>
              <a:t>BUILDING DESIGNER</a:t>
            </a:r>
            <a:r>
              <a:rPr lang="en-US" dirty="0"/>
              <a:t> (</a:t>
            </a:r>
            <a:r>
              <a:rPr lang="en-US" i="1" dirty="0"/>
              <a:t>ANSI/TPI 1</a:t>
            </a:r>
            <a:r>
              <a:rPr lang="en-US" dirty="0"/>
              <a:t> Section 2.2)</a:t>
            </a:r>
            <a:r>
              <a:rPr lang="en-US" b="1" dirty="0"/>
              <a:t> – </a:t>
            </a:r>
            <a:r>
              <a:rPr lang="en-US" dirty="0"/>
              <a:t>The owner of the building or the person that contracts with the owner for the design of the building structural system and/or who is responsible for the preparation of the construction documents. When mandated by the legal requirements, the Building Designer shall be a registered design </a:t>
            </a:r>
            <a:r>
              <a:rPr lang="en-US" dirty="0" smtClean="0"/>
              <a:t>professional</a:t>
            </a:r>
            <a:endParaRPr lang="en-US" dirty="0"/>
          </a:p>
          <a:p>
            <a:r>
              <a:rPr lang="en-US" b="1" dirty="0"/>
              <a:t>CONSTRUCTION DOCUMENTS </a:t>
            </a:r>
            <a:r>
              <a:rPr lang="en-US" dirty="0"/>
              <a:t>(</a:t>
            </a:r>
            <a:r>
              <a:rPr lang="en-US" i="1" u="sng" dirty="0">
                <a:hlinkClick r:id="rId3"/>
              </a:rPr>
              <a:t>IBC</a:t>
            </a:r>
            <a:r>
              <a:rPr lang="en-US" u="sng" dirty="0">
                <a:hlinkClick r:id="rId3"/>
              </a:rPr>
              <a:t> Section 2</a:t>
            </a:r>
            <a:r>
              <a:rPr lang="en-US" dirty="0"/>
              <a:t>)</a:t>
            </a:r>
            <a:r>
              <a:rPr lang="en-US" b="1" dirty="0"/>
              <a:t> –</a:t>
            </a:r>
            <a:r>
              <a:rPr lang="en-US" dirty="0"/>
              <a:t> Written, graphic and pictorial documents prepared or assembled for describing the design, location and physical characteristics of the elements of a project necessary for obtaining a building </a:t>
            </a:r>
            <a:r>
              <a:rPr lang="en-US" dirty="0" smtClean="0"/>
              <a:t>permit</a:t>
            </a:r>
            <a:endParaRPr lang="en-US" dirty="0"/>
          </a:p>
        </p:txBody>
      </p:sp>
    </p:spTree>
    <p:extLst>
      <p:ext uri="{BB962C8B-B14F-4D97-AF65-F5344CB8AC3E}">
        <p14:creationId xmlns:p14="http://schemas.microsoft.com/office/powerpoint/2010/main" val="4194648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CONCENTRATED LOAD </a:t>
            </a:r>
            <a:r>
              <a:rPr lang="en-US" dirty="0"/>
              <a:t>(</a:t>
            </a:r>
            <a:r>
              <a:rPr lang="en-US" i="1" u="sng" dirty="0">
                <a:hlinkClick r:id="rId2"/>
              </a:rPr>
              <a:t>SBCA </a:t>
            </a:r>
            <a:r>
              <a:rPr lang="en-US" u="sng" dirty="0">
                <a:hlinkClick r:id="rId2"/>
              </a:rPr>
              <a:t>Terminology</a:t>
            </a:r>
            <a:r>
              <a:rPr lang="en-US" dirty="0"/>
              <a:t>)</a:t>
            </a:r>
            <a:r>
              <a:rPr lang="en-US" b="1" dirty="0"/>
              <a:t> –</a:t>
            </a:r>
            <a:r>
              <a:rPr lang="en-US" dirty="0"/>
              <a:t> Loading applied at a specific point, such as a load-bearing wall running perpendicular to a truss, or a roof-mounted A/C unit hanging from a truss</a:t>
            </a:r>
            <a:r>
              <a:rPr lang="en-US" dirty="0" smtClean="0"/>
              <a:t>.</a:t>
            </a:r>
            <a:endParaRPr lang="en-US" b="1" dirty="0" smtClean="0"/>
          </a:p>
          <a:p>
            <a:r>
              <a:rPr lang="en-US" b="1" dirty="0" smtClean="0"/>
              <a:t>CREEP </a:t>
            </a:r>
            <a:r>
              <a:rPr lang="en-US" dirty="0"/>
              <a:t>(</a:t>
            </a:r>
            <a:r>
              <a:rPr lang="en-US" i="1" u="sng" dirty="0">
                <a:hlinkClick r:id="rId2"/>
              </a:rPr>
              <a:t>SBCA </a:t>
            </a:r>
            <a:r>
              <a:rPr lang="en-US" u="sng" dirty="0">
                <a:hlinkClick r:id="rId2"/>
              </a:rPr>
              <a:t>Terminology</a:t>
            </a:r>
            <a:r>
              <a:rPr lang="en-US" dirty="0"/>
              <a:t>)</a:t>
            </a:r>
            <a:r>
              <a:rPr lang="en-US" b="1" dirty="0"/>
              <a:t> – </a:t>
            </a:r>
            <a:r>
              <a:rPr lang="en-US" dirty="0"/>
              <a:t>Time-dependent deformation of a structural member under constant </a:t>
            </a:r>
            <a:r>
              <a:rPr lang="en-US" dirty="0" smtClean="0"/>
              <a:t>load</a:t>
            </a:r>
            <a:endParaRPr lang="en-US" dirty="0"/>
          </a:p>
          <a:p>
            <a:r>
              <a:rPr lang="en-US" b="1" dirty="0"/>
              <a:t>DEAD LOAD (</a:t>
            </a:r>
            <a:r>
              <a:rPr lang="en-US" b="1" i="1" dirty="0"/>
              <a:t>D</a:t>
            </a:r>
            <a:r>
              <a:rPr lang="en-US" b="1" dirty="0"/>
              <a:t>) </a:t>
            </a:r>
            <a:r>
              <a:rPr lang="en-US" dirty="0"/>
              <a:t>(</a:t>
            </a:r>
            <a:r>
              <a:rPr lang="en-US" i="1" u="sng" dirty="0">
                <a:hlinkClick r:id="rId3"/>
              </a:rPr>
              <a:t>IBC</a:t>
            </a:r>
            <a:r>
              <a:rPr lang="en-US" u="sng" dirty="0">
                <a:hlinkClick r:id="rId3"/>
              </a:rPr>
              <a:t> Section 2</a:t>
            </a:r>
            <a:r>
              <a:rPr lang="en-US" dirty="0"/>
              <a:t>)</a:t>
            </a:r>
            <a:r>
              <a:rPr lang="en-US" b="1" dirty="0"/>
              <a:t> –</a:t>
            </a:r>
            <a:r>
              <a:rPr lang="en-US" dirty="0"/>
              <a:t> The weight of materials of construction incorporated into the building, including but not limited to walls, floors, roofs, ceilings, stairways, built-in partitions, finishes, cladding and other similarly incorporated architectural and structural items, and the weight of fixed service equipment, such as cranes, plumbing stacks and risers, electrical feeders, heating, ventilating and air-conditioning systems and automatic sprinkler </a:t>
            </a:r>
            <a:r>
              <a:rPr lang="en-US" dirty="0" smtClean="0"/>
              <a:t>systems</a:t>
            </a:r>
            <a:endParaRPr lang="en-US" dirty="0"/>
          </a:p>
        </p:txBody>
      </p:sp>
    </p:spTree>
    <p:extLst>
      <p:ext uri="{BB962C8B-B14F-4D97-AF65-F5344CB8AC3E}">
        <p14:creationId xmlns:p14="http://schemas.microsoft.com/office/powerpoint/2010/main" val="2980902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DEFLECTION (</a:t>
            </a:r>
            <a:r>
              <a:rPr lang="en-US" dirty="0"/>
              <a:t>Δ</a:t>
            </a:r>
            <a:r>
              <a:rPr lang="en-US" b="1" dirty="0"/>
              <a:t>) </a:t>
            </a:r>
            <a:r>
              <a:rPr lang="en-US" dirty="0"/>
              <a:t>(</a:t>
            </a:r>
            <a:r>
              <a:rPr lang="en-US" i="1" u="sng" dirty="0">
                <a:hlinkClick r:id="rId2"/>
              </a:rPr>
              <a:t>SBCA </a:t>
            </a:r>
            <a:r>
              <a:rPr lang="en-US" u="sng" dirty="0">
                <a:hlinkClick r:id="rId2"/>
              </a:rPr>
              <a:t>Terminology</a:t>
            </a:r>
            <a:r>
              <a:rPr lang="en-US" dirty="0"/>
              <a:t>)</a:t>
            </a:r>
            <a:r>
              <a:rPr lang="en-US" b="1" dirty="0"/>
              <a:t> –</a:t>
            </a:r>
            <a:r>
              <a:rPr lang="en-US" dirty="0"/>
              <a:t> Amount a member sags or displaces under the influence of </a:t>
            </a:r>
            <a:r>
              <a:rPr lang="en-US" dirty="0" smtClean="0"/>
              <a:t>forces</a:t>
            </a:r>
            <a:endParaRPr lang="en-US" b="1" dirty="0" smtClean="0"/>
          </a:p>
          <a:p>
            <a:r>
              <a:rPr lang="en-US" b="1" dirty="0" smtClean="0"/>
              <a:t>LIVE </a:t>
            </a:r>
            <a:r>
              <a:rPr lang="en-US" b="1" dirty="0"/>
              <a:t>LOAD (</a:t>
            </a:r>
            <a:r>
              <a:rPr lang="en-US" b="1" i="1" dirty="0"/>
              <a:t>L</a:t>
            </a:r>
            <a:r>
              <a:rPr lang="en-US" b="1" dirty="0"/>
              <a:t>) </a:t>
            </a:r>
            <a:r>
              <a:rPr lang="en-US" dirty="0"/>
              <a:t>(</a:t>
            </a:r>
            <a:r>
              <a:rPr lang="en-US" i="1" u="sng" dirty="0">
                <a:hlinkClick r:id="rId3"/>
              </a:rPr>
              <a:t>IBC</a:t>
            </a:r>
            <a:r>
              <a:rPr lang="en-US" u="sng" dirty="0">
                <a:hlinkClick r:id="rId3"/>
              </a:rPr>
              <a:t> Section 2</a:t>
            </a:r>
            <a:r>
              <a:rPr lang="en-US" dirty="0"/>
              <a:t>)</a:t>
            </a:r>
            <a:r>
              <a:rPr lang="en-US" b="1" dirty="0"/>
              <a:t> –</a:t>
            </a:r>
            <a:r>
              <a:rPr lang="en-US" dirty="0"/>
              <a:t> A load produced by the use and occupancy of the building or other structure that does not include construction or environmental loads such as wind load, snow load, rain load, earthquake load, flood load or dead </a:t>
            </a:r>
            <a:r>
              <a:rPr lang="en-US" dirty="0" smtClean="0"/>
              <a:t>load</a:t>
            </a:r>
            <a:endParaRPr lang="en-US" dirty="0"/>
          </a:p>
          <a:p>
            <a:r>
              <a:rPr lang="en-US" b="1" dirty="0"/>
              <a:t>LOADS</a:t>
            </a:r>
            <a:r>
              <a:rPr lang="en-US" dirty="0"/>
              <a:t> (</a:t>
            </a:r>
            <a:r>
              <a:rPr lang="en-US" i="1" u="sng" dirty="0">
                <a:hlinkClick r:id="rId3"/>
              </a:rPr>
              <a:t>IBC</a:t>
            </a:r>
            <a:r>
              <a:rPr lang="en-US" u="sng" dirty="0">
                <a:hlinkClick r:id="rId3"/>
              </a:rPr>
              <a:t> Section 2</a:t>
            </a:r>
            <a:r>
              <a:rPr lang="en-US" dirty="0"/>
              <a:t>)</a:t>
            </a:r>
            <a:r>
              <a:rPr lang="en-US" b="1" dirty="0"/>
              <a:t> –</a:t>
            </a:r>
            <a:r>
              <a:rPr lang="en-US" dirty="0"/>
              <a:t> Forces or other actions that result from the weight of building materials, occupants and their possessions, environmental effects, differential movement and restrained dimensional changes. Permanent loads are those loads in which variations over time are rare or of small magnitude, such as dead loads. All other loads are variable loads (see “Nominal loads</a:t>
            </a:r>
            <a:r>
              <a:rPr lang="en-US" dirty="0" smtClean="0"/>
              <a:t>”)</a:t>
            </a:r>
            <a:endParaRPr lang="en-US" dirty="0"/>
          </a:p>
          <a:p>
            <a:r>
              <a:rPr lang="en-US" b="1" dirty="0"/>
              <a:t>TRUSS DESIGN DRAWING </a:t>
            </a:r>
            <a:r>
              <a:rPr lang="en-US" dirty="0"/>
              <a:t>(</a:t>
            </a:r>
            <a:r>
              <a:rPr lang="en-US" i="1" dirty="0"/>
              <a:t>ANSI/TPI 1</a:t>
            </a:r>
            <a:r>
              <a:rPr lang="en-US" dirty="0"/>
              <a:t> Section 2.2)</a:t>
            </a:r>
            <a:r>
              <a:rPr lang="en-US" b="1" dirty="0"/>
              <a:t> –</a:t>
            </a:r>
            <a:r>
              <a:rPr lang="en-US" dirty="0"/>
              <a:t> Written, graphic and pictorial depiction of an individual truss that includes information required in </a:t>
            </a:r>
            <a:r>
              <a:rPr lang="en-US" i="1" dirty="0"/>
              <a:t>ANSI/TPI 1</a:t>
            </a:r>
            <a:r>
              <a:rPr lang="en-US" dirty="0"/>
              <a:t>.</a:t>
            </a:r>
          </a:p>
        </p:txBody>
      </p:sp>
    </p:spTree>
    <p:extLst>
      <p:ext uri="{BB962C8B-B14F-4D97-AF65-F5344CB8AC3E}">
        <p14:creationId xmlns:p14="http://schemas.microsoft.com/office/powerpoint/2010/main" val="2032735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 IBC</a:t>
            </a:r>
            <a:endParaRPr lang="en-US" dirty="0"/>
          </a:p>
        </p:txBody>
      </p:sp>
      <p:sp>
        <p:nvSpPr>
          <p:cNvPr id="3" name="Content Placeholder 2"/>
          <p:cNvSpPr>
            <a:spLocks noGrp="1"/>
          </p:cNvSpPr>
          <p:nvPr>
            <p:ph sz="half" idx="1"/>
          </p:nvPr>
        </p:nvSpPr>
        <p:spPr/>
        <p:txBody>
          <a:bodyPr>
            <a:normAutofit lnSpcReduction="10000"/>
          </a:bodyPr>
          <a:lstStyle/>
          <a:p>
            <a:r>
              <a:rPr lang="en-US" dirty="0"/>
              <a:t>The </a:t>
            </a:r>
            <a:r>
              <a:rPr lang="en-US" i="1" dirty="0">
                <a:hlinkClick r:id="rId2"/>
              </a:rPr>
              <a:t>IBC</a:t>
            </a:r>
            <a:r>
              <a:rPr lang="en-US" dirty="0"/>
              <a:t> </a:t>
            </a:r>
            <a:r>
              <a:rPr lang="en-US" dirty="0" smtClean="0"/>
              <a:t>includes </a:t>
            </a:r>
            <a:r>
              <a:rPr lang="en-US" dirty="0"/>
              <a:t>specific requirements regarding deflection in Section 1604.3 and specific requirements for floor structural members in Table 1604.3</a:t>
            </a:r>
            <a:r>
              <a:rPr lang="en-US" dirty="0" smtClean="0"/>
              <a:t>.</a:t>
            </a:r>
          </a:p>
        </p:txBody>
      </p:sp>
      <p:pic>
        <p:nvPicPr>
          <p:cNvPr id="5" name="Content Placeholder 4"/>
          <p:cNvPicPr>
            <a:picLocks noGrp="1" noChangeAspect="1"/>
          </p:cNvPicPr>
          <p:nvPr>
            <p:ph sz="half" idx="2"/>
          </p:nvPr>
        </p:nvPicPr>
        <p:blipFill>
          <a:blip r:embed="rId3"/>
          <a:stretch>
            <a:fillRect/>
          </a:stretch>
        </p:blipFill>
        <p:spPr>
          <a:xfrm>
            <a:off x="4795837" y="1296987"/>
            <a:ext cx="3743325" cy="3200400"/>
          </a:xfrm>
          <a:prstGeom prst="rect">
            <a:avLst/>
          </a:prstGeom>
        </p:spPr>
      </p:pic>
    </p:spTree>
    <p:extLst>
      <p:ext uri="{BB962C8B-B14F-4D97-AF65-F5344CB8AC3E}">
        <p14:creationId xmlns:p14="http://schemas.microsoft.com/office/powerpoint/2010/main" val="32582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ucation_PPT_Truss_Repair">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21294</TotalTime>
  <Words>2418</Words>
  <Application>Microsoft Office PowerPoint</Application>
  <PresentationFormat>On-screen Show (16:9)</PresentationFormat>
  <Paragraphs>205</Paragraphs>
  <Slides>33</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33</vt:i4>
      </vt:variant>
    </vt:vector>
  </HeadingPairs>
  <TitlesOfParts>
    <vt:vector size="42" baseType="lpstr">
      <vt:lpstr>Arial</vt:lpstr>
      <vt:lpstr>Calibri</vt:lpstr>
      <vt:lpstr>Segoe UI</vt:lpstr>
      <vt:lpstr>Custom Design</vt:lpstr>
      <vt:lpstr>Education_PPT_Truss_Repair</vt:lpstr>
      <vt:lpstr>1_Custom Design</vt:lpstr>
      <vt:lpstr>SBCA Educational Presentation Template</vt:lpstr>
      <vt:lpstr>2_Custom Design</vt:lpstr>
      <vt:lpstr>1_SBCA Educational Presentation Template</vt:lpstr>
      <vt:lpstr>Deflection Limits for Floor Trusses</vt:lpstr>
      <vt:lpstr>PowerPoint Presentation</vt:lpstr>
      <vt:lpstr>Introduction</vt:lpstr>
      <vt:lpstr>Introduction</vt:lpstr>
      <vt:lpstr>Introduction</vt:lpstr>
      <vt:lpstr>Key Definitions</vt:lpstr>
      <vt:lpstr>Key Definitions</vt:lpstr>
      <vt:lpstr>Key Definitions</vt:lpstr>
      <vt:lpstr>Background – IBC</vt:lpstr>
      <vt:lpstr>Background – IBC</vt:lpstr>
      <vt:lpstr>Background – IBC</vt:lpstr>
      <vt:lpstr>Background – IRC</vt:lpstr>
      <vt:lpstr>Background – TPI 1</vt:lpstr>
      <vt:lpstr>Application</vt:lpstr>
      <vt:lpstr>Application</vt:lpstr>
      <vt:lpstr>Application – Types of Deflection</vt:lpstr>
      <vt:lpstr>Application – Differential Expansion Causes</vt:lpstr>
      <vt:lpstr>Application – Poured Topping</vt:lpstr>
      <vt:lpstr>Application – Brittle Floor Coverings</vt:lpstr>
      <vt:lpstr>Application – Brittle Floor Coverings</vt:lpstr>
      <vt:lpstr>Application – Brittle Floor Coverings</vt:lpstr>
      <vt:lpstr>Application – Brittle Floor Coverings</vt:lpstr>
      <vt:lpstr>Application – Brittle Floor Coverings</vt:lpstr>
      <vt:lpstr>Application – Brittle Floor Coverings</vt:lpstr>
      <vt:lpstr>Application – Brittle Floor Coverings</vt:lpstr>
      <vt:lpstr>Application – Marble Flooring</vt:lpstr>
      <vt:lpstr>Differential Deflection</vt:lpstr>
      <vt:lpstr>Differential Deflection</vt:lpstr>
      <vt:lpstr>Differential Deflection – TPI 1</vt:lpstr>
      <vt:lpstr>Differential Deflection – TPI 1</vt:lpstr>
      <vt:lpstr>Subfloor Deflection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Deflection Limits for Floor Trusses</dc:title>
  <dc:creator>Abby Davidson</dc:creator>
  <cp:lastModifiedBy>Abby Davidson</cp:lastModifiedBy>
  <cp:revision>235</cp:revision>
  <dcterms:created xsi:type="dcterms:W3CDTF">2015-06-02T15:10:27Z</dcterms:created>
  <dcterms:modified xsi:type="dcterms:W3CDTF">2017-03-23T20:48:03Z</dcterms:modified>
</cp:coreProperties>
</file>