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9"/>
  </p:notesMasterIdLst>
  <p:sldIdLst>
    <p:sldId id="256" r:id="rId3"/>
    <p:sldId id="361" r:id="rId4"/>
    <p:sldId id="282" r:id="rId5"/>
    <p:sldId id="290" r:id="rId6"/>
    <p:sldId id="362" r:id="rId7"/>
    <p:sldId id="283" r:id="rId8"/>
    <p:sldId id="284" r:id="rId9"/>
    <p:sldId id="317" r:id="rId10"/>
    <p:sldId id="363" r:id="rId11"/>
    <p:sldId id="364" r:id="rId12"/>
    <p:sldId id="365" r:id="rId13"/>
    <p:sldId id="366" r:id="rId14"/>
    <p:sldId id="320" r:id="rId15"/>
    <p:sldId id="369" r:id="rId16"/>
    <p:sldId id="370" r:id="rId17"/>
    <p:sldId id="371" r:id="rId18"/>
    <p:sldId id="372" r:id="rId19"/>
    <p:sldId id="375" r:id="rId20"/>
    <p:sldId id="373" r:id="rId21"/>
    <p:sldId id="374" r:id="rId22"/>
    <p:sldId id="376" r:id="rId23"/>
    <p:sldId id="378" r:id="rId24"/>
    <p:sldId id="379" r:id="rId25"/>
    <p:sldId id="388" r:id="rId26"/>
    <p:sldId id="389" r:id="rId27"/>
    <p:sldId id="285" r:id="rId28"/>
    <p:sldId id="394" r:id="rId29"/>
    <p:sldId id="395" r:id="rId30"/>
    <p:sldId id="396" r:id="rId31"/>
    <p:sldId id="397" r:id="rId32"/>
    <p:sldId id="393" r:id="rId33"/>
    <p:sldId id="398" r:id="rId34"/>
    <p:sldId id="326" r:id="rId35"/>
    <p:sldId id="293" r:id="rId36"/>
    <p:sldId id="331" r:id="rId37"/>
    <p:sldId id="338" r:id="rId38"/>
    <p:sldId id="399" r:id="rId39"/>
    <p:sldId id="336" r:id="rId40"/>
    <p:sldId id="400" r:id="rId41"/>
    <p:sldId id="295" r:id="rId42"/>
    <p:sldId id="401" r:id="rId43"/>
    <p:sldId id="402" r:id="rId44"/>
    <p:sldId id="403" r:id="rId45"/>
    <p:sldId id="287" r:id="rId46"/>
    <p:sldId id="288" r:id="rId47"/>
    <p:sldId id="404" r:id="rId4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bby Davidson" initials="AD" lastIdx="25"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07" autoAdjust="0"/>
    <p:restoredTop sz="94660"/>
  </p:normalViewPr>
  <p:slideViewPr>
    <p:cSldViewPr>
      <p:cViewPr varScale="1">
        <p:scale>
          <a:sx n="145" d="100"/>
          <a:sy n="145" d="100"/>
        </p:scale>
        <p:origin x="138" y="2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B42D3A-EB3A-4612-9891-D77089F07EE9}" type="datetimeFigureOut">
              <a:rPr lang="en-US" smtClean="0"/>
              <a:t>3/31/2017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2B522C-63B1-4071-ACEC-6B80E0F456E5}" type="slidenum">
              <a:rPr lang="en-US" smtClean="0"/>
              <a:t>‹#›</a:t>
            </a:fld>
            <a:endParaRPr lang="en-US"/>
          </a:p>
        </p:txBody>
      </p:sp>
    </p:spTree>
    <p:extLst>
      <p:ext uri="{BB962C8B-B14F-4D97-AF65-F5344CB8AC3E}">
        <p14:creationId xmlns:p14="http://schemas.microsoft.com/office/powerpoint/2010/main" val="403175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AA2E2B-D2B6-4E9B-85D1-422BEE4B385D}" type="slidenum">
              <a:rPr lang="en-US" smtClean="0"/>
              <a:t>2</a:t>
            </a:fld>
            <a:endParaRPr lang="en-US"/>
          </a:p>
        </p:txBody>
      </p:sp>
    </p:spTree>
    <p:extLst>
      <p:ext uri="{BB962C8B-B14F-4D97-AF65-F5344CB8AC3E}">
        <p14:creationId xmlns:p14="http://schemas.microsoft.com/office/powerpoint/2010/main" val="3135722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p:spPr>
        <p:txBody>
          <a:bodyPr/>
          <a:lstStyle/>
          <a:p>
            <a:endParaRPr lang="en-US" dirty="0" smtClean="0">
              <a:latin typeface="Arial" panose="020B0604020202020204" pitchFamily="34" charset="0"/>
            </a:endParaRPr>
          </a:p>
        </p:txBody>
      </p:sp>
    </p:spTree>
    <p:extLst>
      <p:ext uri="{BB962C8B-B14F-4D97-AF65-F5344CB8AC3E}">
        <p14:creationId xmlns:p14="http://schemas.microsoft.com/office/powerpoint/2010/main" val="594242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xfrm>
            <a:off x="341313" y="695325"/>
            <a:ext cx="6178550" cy="3475038"/>
          </a:xfrm>
          <a:ln/>
        </p:spPr>
      </p:sp>
      <p:sp>
        <p:nvSpPr>
          <p:cNvPr id="162819" name="Rectangle 3"/>
          <p:cNvSpPr>
            <a:spLocks noGrp="1" noChangeArrowheads="1"/>
          </p:cNvSpPr>
          <p:nvPr>
            <p:ph type="body" idx="1"/>
          </p:nvPr>
        </p:nvSpPr>
        <p:spPr>
          <a:noFill/>
        </p:spPr>
        <p:txBody>
          <a:bodyPr/>
          <a:lstStyle/>
          <a:p>
            <a:endParaRPr lang="en-US" dirty="0" smtClean="0">
              <a:latin typeface="Arial" panose="020B0604020202020204" pitchFamily="34" charset="0"/>
            </a:endParaRPr>
          </a:p>
        </p:txBody>
      </p:sp>
    </p:spTree>
    <p:extLst>
      <p:ext uri="{BB962C8B-B14F-4D97-AF65-F5344CB8AC3E}">
        <p14:creationId xmlns:p14="http://schemas.microsoft.com/office/powerpoint/2010/main" val="134027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352425" y="701675"/>
            <a:ext cx="6154738" cy="3462338"/>
          </a:xfrm>
          <a:ln/>
        </p:spPr>
      </p:sp>
      <p:sp>
        <p:nvSpPr>
          <p:cNvPr id="126979" name="Rectangle 3"/>
          <p:cNvSpPr>
            <a:spLocks noGrp="1" noChangeArrowheads="1"/>
          </p:cNvSpPr>
          <p:nvPr>
            <p:ph type="body" idx="1"/>
          </p:nvPr>
        </p:nvSpPr>
        <p:spPr>
          <a:xfrm>
            <a:off x="914401" y="4400551"/>
            <a:ext cx="5029200" cy="4170363"/>
          </a:xfrm>
          <a:noFill/>
        </p:spPr>
        <p:txBody>
          <a:bodyPr/>
          <a:lstStyle/>
          <a:p>
            <a:endParaRPr lang="en-US" dirty="0" smtClean="0">
              <a:latin typeface="Arial" panose="020B0604020202020204" pitchFamily="34" charset="0"/>
            </a:endParaRPr>
          </a:p>
        </p:txBody>
      </p:sp>
    </p:spTree>
    <p:extLst>
      <p:ext uri="{BB962C8B-B14F-4D97-AF65-F5344CB8AC3E}">
        <p14:creationId xmlns:p14="http://schemas.microsoft.com/office/powerpoint/2010/main" val="814511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p:spPr>
        <p:txBody>
          <a:bodyPr/>
          <a:lstStyle/>
          <a:p>
            <a:endParaRPr lang="en-US" dirty="0" smtClean="0">
              <a:latin typeface="Arial" panose="020B0604020202020204" pitchFamily="34" charset="0"/>
            </a:endParaRPr>
          </a:p>
        </p:txBody>
      </p:sp>
    </p:spTree>
    <p:extLst>
      <p:ext uri="{BB962C8B-B14F-4D97-AF65-F5344CB8AC3E}">
        <p14:creationId xmlns:p14="http://schemas.microsoft.com/office/powerpoint/2010/main" val="71868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p:spPr>
        <p:txBody>
          <a:bodyPr/>
          <a:lstStyle/>
          <a:p>
            <a:endParaRPr lang="en-US" dirty="0" smtClean="0">
              <a:latin typeface="Arial" panose="020B0604020202020204" pitchFamily="34" charset="0"/>
            </a:endParaRPr>
          </a:p>
        </p:txBody>
      </p:sp>
    </p:spTree>
    <p:extLst>
      <p:ext uri="{BB962C8B-B14F-4D97-AF65-F5344CB8AC3E}">
        <p14:creationId xmlns:p14="http://schemas.microsoft.com/office/powerpoint/2010/main" val="1506394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xfrm>
            <a:off x="352425" y="701675"/>
            <a:ext cx="6154738" cy="3462338"/>
          </a:xfrm>
          <a:ln/>
        </p:spPr>
      </p:sp>
      <p:sp>
        <p:nvSpPr>
          <p:cNvPr id="132099" name="Rectangle 3"/>
          <p:cNvSpPr>
            <a:spLocks noGrp="1" noChangeArrowheads="1"/>
          </p:cNvSpPr>
          <p:nvPr>
            <p:ph type="body" idx="1"/>
          </p:nvPr>
        </p:nvSpPr>
        <p:spPr>
          <a:xfrm>
            <a:off x="914401" y="4400551"/>
            <a:ext cx="5029200" cy="4170363"/>
          </a:xfrm>
          <a:noFill/>
        </p:spPr>
        <p:txBody>
          <a:bodyPr/>
          <a:lstStyle/>
          <a:p>
            <a:endParaRPr lang="en-US" dirty="0" smtClean="0">
              <a:latin typeface="Arial" panose="020B0604020202020204" pitchFamily="34" charset="0"/>
            </a:endParaRPr>
          </a:p>
        </p:txBody>
      </p:sp>
    </p:spTree>
    <p:extLst>
      <p:ext uri="{BB962C8B-B14F-4D97-AF65-F5344CB8AC3E}">
        <p14:creationId xmlns:p14="http://schemas.microsoft.com/office/powerpoint/2010/main" val="160109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p:spPr>
        <p:txBody>
          <a:bodyPr/>
          <a:lstStyle/>
          <a:p>
            <a:endParaRPr lang="en-US" dirty="0" smtClean="0">
              <a:latin typeface="Arial" panose="020B0604020202020204" pitchFamily="34" charset="0"/>
            </a:endParaRPr>
          </a:p>
        </p:txBody>
      </p:sp>
    </p:spTree>
    <p:extLst>
      <p:ext uri="{BB962C8B-B14F-4D97-AF65-F5344CB8AC3E}">
        <p14:creationId xmlns:p14="http://schemas.microsoft.com/office/powerpoint/2010/main" val="4281152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xfrm>
            <a:off x="352425" y="701675"/>
            <a:ext cx="6154738" cy="3462338"/>
          </a:xfrm>
          <a:ln/>
        </p:spPr>
      </p:sp>
      <p:sp>
        <p:nvSpPr>
          <p:cNvPr id="132099" name="Rectangle 3"/>
          <p:cNvSpPr>
            <a:spLocks noGrp="1" noChangeArrowheads="1"/>
          </p:cNvSpPr>
          <p:nvPr>
            <p:ph type="body" idx="1"/>
          </p:nvPr>
        </p:nvSpPr>
        <p:spPr>
          <a:xfrm>
            <a:off x="914401" y="4400551"/>
            <a:ext cx="5029200" cy="4170363"/>
          </a:xfrm>
          <a:noFill/>
        </p:spPr>
        <p:txBody>
          <a:bodyPr/>
          <a:lstStyle/>
          <a:p>
            <a:endParaRPr lang="en-US" dirty="0" smtClean="0">
              <a:latin typeface="Arial" panose="020B0604020202020204" pitchFamily="34" charset="0"/>
            </a:endParaRPr>
          </a:p>
        </p:txBody>
      </p:sp>
    </p:spTree>
    <p:extLst>
      <p:ext uri="{BB962C8B-B14F-4D97-AF65-F5344CB8AC3E}">
        <p14:creationId xmlns:p14="http://schemas.microsoft.com/office/powerpoint/2010/main" val="3183536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endParaRPr lang="en-US" dirty="0" smtClean="0">
              <a:latin typeface="Arial" panose="020B0604020202020204" pitchFamily="34" charset="0"/>
            </a:endParaRPr>
          </a:p>
        </p:txBody>
      </p:sp>
    </p:spTree>
    <p:extLst>
      <p:ext uri="{BB962C8B-B14F-4D97-AF65-F5344CB8AC3E}">
        <p14:creationId xmlns:p14="http://schemas.microsoft.com/office/powerpoint/2010/main" val="284037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p:spPr>
        <p:txBody>
          <a:bodyPr/>
          <a:lstStyle/>
          <a:p>
            <a:endParaRPr lang="en-US" dirty="0" smtClean="0">
              <a:latin typeface="Arial" panose="020B0604020202020204" pitchFamily="34" charset="0"/>
            </a:endParaRPr>
          </a:p>
        </p:txBody>
      </p:sp>
    </p:spTree>
    <p:extLst>
      <p:ext uri="{BB962C8B-B14F-4D97-AF65-F5344CB8AC3E}">
        <p14:creationId xmlns:p14="http://schemas.microsoft.com/office/powerpoint/2010/main" val="2430228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57200" y="2114550"/>
            <a:ext cx="5638800" cy="1102519"/>
          </a:xfrm>
        </p:spPr>
        <p:txBody>
          <a:bodyPr/>
          <a:lstStyle>
            <a:lvl1pPr algn="ctr">
              <a:defRPr>
                <a:solidFill>
                  <a:schemeClr val="bg1"/>
                </a:solidFil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457200" y="3333749"/>
            <a:ext cx="5638800" cy="990601"/>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Slide Number Placeholder 5"/>
          <p:cNvSpPr>
            <a:spLocks noGrp="1"/>
          </p:cNvSpPr>
          <p:nvPr>
            <p:ph type="sldNum" sz="quarter" idx="12"/>
          </p:nvPr>
        </p:nvSpPr>
        <p:spPr>
          <a:xfrm>
            <a:off x="7010400" y="4857750"/>
            <a:ext cx="2133600" cy="273844"/>
          </a:xfrm>
          <a:prstGeom prst="rect">
            <a:avLst/>
          </a:prstGeom>
        </p:spPr>
        <p:txBody>
          <a:body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2043353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3/31/2017</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82874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3/31/2017</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1484292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14550"/>
            <a:ext cx="5638800" cy="1102519"/>
          </a:xfrm>
        </p:spPr>
        <p:txBody>
          <a:bodyPr/>
          <a:lstStyle>
            <a:lvl1pPr algn="ct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3333749"/>
            <a:ext cx="5638800" cy="990601"/>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7010400" y="4857750"/>
            <a:ext cx="2133600" cy="273844"/>
          </a:xfrm>
        </p:spPr>
        <p:txBody>
          <a:body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51937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3/31/2017</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873042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3/31/2017</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2950567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3/31/2017</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2386099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8229600" cy="1676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2952749"/>
            <a:ext cx="8229600" cy="16418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3/31/2017</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2177432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3/31/2017</a:t>
            </a:fld>
            <a:endParaRPr lang="en-US" dirty="0"/>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2727469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3/31/2017</a:t>
            </a:fld>
            <a:endParaRPr lang="en-US" dirty="0"/>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336743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3/31/2017</a:t>
            </a:fld>
            <a:endParaRPr lang="en-US"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3438856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3/31/2017</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2905902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3/31/2017</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28180592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3/31/2017</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4138722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3/31/2017</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1448326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3/31/2017</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3913974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3/31/2017</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3496299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3/31/2017</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738982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3/31/2017</a:t>
            </a:fld>
            <a:endParaRPr lang="en-US" dirty="0"/>
          </a:p>
        </p:txBody>
      </p:sp>
      <p:sp>
        <p:nvSpPr>
          <p:cNvPr id="8" name="Footer Placeholder 7"/>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3347202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3/31/2017</a:t>
            </a:fld>
            <a:endParaRPr lang="en-US" dirty="0"/>
          </a:p>
        </p:txBody>
      </p:sp>
      <p:sp>
        <p:nvSpPr>
          <p:cNvPr id="4" name="Footer Placeholder 3"/>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3498788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3/31/2017</a:t>
            </a:fld>
            <a:endParaRPr lang="en-US" dirty="0"/>
          </a:p>
        </p:txBody>
      </p:sp>
      <p:sp>
        <p:nvSpPr>
          <p:cNvPr id="3" name="Footer Placeholder 2"/>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706459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3/31/2017</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435677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3/31/2017</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2166646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76200" y="4812506"/>
            <a:ext cx="2133600" cy="273844"/>
          </a:xfrm>
          <a:prstGeom prst="rect">
            <a:avLst/>
          </a:prstGeom>
        </p:spPr>
        <p:txBody>
          <a:bodyPr/>
          <a:lstStyle>
            <a:lvl1pPr>
              <a:defRPr>
                <a:solidFill>
                  <a:schemeClr val="bg1">
                    <a:lumMod val="85000"/>
                  </a:schemeClr>
                </a:solidFill>
              </a:defRPr>
            </a:lvl1p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15026507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76200" y="4812506"/>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29325239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Layout" Target="../slideLayouts/slideLayout15.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3.png"/><Relationship Id="rId2" Type="http://schemas.openxmlformats.org/officeDocument/2006/relationships/image" Target="../media/image19.jpeg"/><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5.xml"/><Relationship Id="rId5" Type="http://schemas.openxmlformats.org/officeDocument/2006/relationships/image" Target="../media/image27.jpeg"/><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2.xml"/><Relationship Id="rId4" Type="http://schemas.openxmlformats.org/officeDocument/2006/relationships/image" Target="../media/image33.jp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3.xml"/><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9.tiff"/><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7.jpe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5.xml"/><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5.xml"/><Relationship Id="rId6" Type="http://schemas.microsoft.com/office/2007/relationships/hdphoto" Target="../media/hdphoto4.wdp"/><Relationship Id="rId5" Type="http://schemas.openxmlformats.org/officeDocument/2006/relationships/image" Target="../media/image55.png"/><Relationship Id="rId4" Type="http://schemas.microsoft.com/office/2007/relationships/hdphoto" Target="../media/hdphoto3.wdp"/></Relationships>
</file>

<file path=ppt/slides/_rels/slide3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8.jpeg"/><Relationship Id="rId1" Type="http://schemas.openxmlformats.org/officeDocument/2006/relationships/slideLayout" Target="../slideLayouts/slideLayout17.xml"/><Relationship Id="rId5" Type="http://schemas.microsoft.com/office/2007/relationships/hdphoto" Target="../media/hdphoto6.wdp"/><Relationship Id="rId4" Type="http://schemas.openxmlformats.org/officeDocument/2006/relationships/image" Target="../media/image59.jpeg"/></Relationships>
</file>

<file path=ppt/slides/_rels/slide3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60.png"/><Relationship Id="rId1" Type="http://schemas.openxmlformats.org/officeDocument/2006/relationships/slideLayout" Target="../slideLayouts/slideLayout13.xml"/><Relationship Id="rId5" Type="http://schemas.openxmlformats.org/officeDocument/2006/relationships/image" Target="../media/image62.jpeg"/><Relationship Id="rId4" Type="http://schemas.openxmlformats.org/officeDocument/2006/relationships/image" Target="../media/image61.jpeg"/></Relationships>
</file>

<file path=ppt/slides/_rels/slide3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5.xml"/><Relationship Id="rId4" Type="http://schemas.openxmlformats.org/officeDocument/2006/relationships/image" Target="../media/image69.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8" Type="http://schemas.openxmlformats.org/officeDocument/2006/relationships/image" Target="../media/image74.png"/><Relationship Id="rId13" Type="http://schemas.microsoft.com/office/2007/relationships/hdphoto" Target="../media/hdphoto12.wdp"/><Relationship Id="rId3" Type="http://schemas.openxmlformats.org/officeDocument/2006/relationships/image" Target="../media/image71.jpeg"/><Relationship Id="rId7" Type="http://schemas.microsoft.com/office/2007/relationships/hdphoto" Target="../media/hdphoto9.wdp"/><Relationship Id="rId12" Type="http://schemas.openxmlformats.org/officeDocument/2006/relationships/image" Target="../media/image76.png"/><Relationship Id="rId2" Type="http://schemas.openxmlformats.org/officeDocument/2006/relationships/image" Target="../media/image70.jpeg"/><Relationship Id="rId1" Type="http://schemas.openxmlformats.org/officeDocument/2006/relationships/slideLayout" Target="../slideLayouts/slideLayout13.xml"/><Relationship Id="rId6" Type="http://schemas.openxmlformats.org/officeDocument/2006/relationships/image" Target="../media/image73.png"/><Relationship Id="rId11" Type="http://schemas.microsoft.com/office/2007/relationships/hdphoto" Target="../media/hdphoto11.wdp"/><Relationship Id="rId5" Type="http://schemas.microsoft.com/office/2007/relationships/hdphoto" Target="../media/hdphoto8.wdp"/><Relationship Id="rId10" Type="http://schemas.openxmlformats.org/officeDocument/2006/relationships/image" Target="../media/image75.png"/><Relationship Id="rId4" Type="http://schemas.openxmlformats.org/officeDocument/2006/relationships/image" Target="../media/image72.png"/><Relationship Id="rId9" Type="http://schemas.microsoft.com/office/2007/relationships/hdphoto" Target="../media/hdphoto10.wdp"/></Relationships>
</file>

<file path=ppt/slides/_rels/slide4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gif"/><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8" Type="http://schemas.openxmlformats.org/officeDocument/2006/relationships/image" Target="../media/image83.emf"/><Relationship Id="rId3" Type="http://schemas.openxmlformats.org/officeDocument/2006/relationships/notesSlide" Target="../notesSlides/notesSlide11.xml"/><Relationship Id="rId7" Type="http://schemas.openxmlformats.org/officeDocument/2006/relationships/image" Target="../media/image48.emf"/><Relationship Id="rId2" Type="http://schemas.openxmlformats.org/officeDocument/2006/relationships/slideLayout" Target="../slideLayouts/slideLayout17.xml"/><Relationship Id="rId1" Type="http://schemas.openxmlformats.org/officeDocument/2006/relationships/tags" Target="../tags/tag4.xml"/><Relationship Id="rId6" Type="http://schemas.microsoft.com/office/2007/relationships/hdphoto" Target="../media/hdphoto13.wdp"/><Relationship Id="rId5" Type="http://schemas.openxmlformats.org/officeDocument/2006/relationships/image" Target="../media/image82.png"/><Relationship Id="rId4" Type="http://schemas.openxmlformats.org/officeDocument/2006/relationships/image" Target="../media/image8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tags" Target="../tags/tag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400" dirty="0" smtClean="0">
                <a:cs typeface="Arial" panose="020B0604020202020204" pitchFamily="34" charset="0"/>
              </a:rPr>
              <a:t>Truss Repair and Modifications</a:t>
            </a:r>
            <a:endParaRPr lang="en-US" sz="2400" dirty="0"/>
          </a:p>
        </p:txBody>
      </p:sp>
      <p:sp>
        <p:nvSpPr>
          <p:cNvPr id="3" name="Subtitle 2"/>
          <p:cNvSpPr>
            <a:spLocks noGrp="1"/>
          </p:cNvSpPr>
          <p:nvPr>
            <p:ph type="subTitle" idx="1"/>
          </p:nvPr>
        </p:nvSpPr>
        <p:spPr/>
        <p:txBody>
          <a:bodyPr/>
          <a:lstStyle/>
          <a:p>
            <a:r>
              <a:rPr lang="en-US" dirty="0" smtClean="0"/>
              <a:t>Overview</a:t>
            </a:r>
          </a:p>
          <a:p>
            <a:r>
              <a:rPr lang="en-US" dirty="0" smtClean="0"/>
              <a:t>Revised </a:t>
            </a:r>
            <a:r>
              <a:rPr lang="en-US" dirty="0" smtClean="0"/>
              <a:t>4/7/2017</a:t>
            </a:r>
            <a:endParaRPr lang="en-US" dirty="0"/>
          </a:p>
        </p:txBody>
      </p:sp>
    </p:spTree>
    <p:extLst>
      <p:ext uri="{BB962C8B-B14F-4D97-AF65-F5344CB8AC3E}">
        <p14:creationId xmlns:p14="http://schemas.microsoft.com/office/powerpoint/2010/main" val="3628157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http://images.meredith.com/wood/images/woodgrains/maplestripe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2809"/>
          <a:stretch/>
        </p:blipFill>
        <p:spPr bwMode="auto">
          <a:xfrm rot="5400000">
            <a:off x="6859178" y="879703"/>
            <a:ext cx="457200" cy="36599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Design Concepts</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Axial Forces:</a:t>
            </a:r>
          </a:p>
          <a:p>
            <a:pPr lvl="1"/>
            <a:r>
              <a:rPr lang="en-US" dirty="0" smtClean="0"/>
              <a:t>Axial forces act parallel to the member </a:t>
            </a:r>
          </a:p>
          <a:p>
            <a:pPr lvl="1"/>
            <a:r>
              <a:rPr lang="en-US" dirty="0" smtClean="0"/>
              <a:t>There are two types of axial forces: </a:t>
            </a:r>
          </a:p>
          <a:p>
            <a:pPr lvl="2"/>
            <a:r>
              <a:rPr lang="en-US" i="1" dirty="0" smtClean="0"/>
              <a:t>Tension</a:t>
            </a:r>
            <a:r>
              <a:rPr lang="en-US" dirty="0" smtClean="0"/>
              <a:t> forces pull on each truss member </a:t>
            </a:r>
          </a:p>
          <a:p>
            <a:pPr lvl="2"/>
            <a:r>
              <a:rPr lang="en-US" i="1" dirty="0" smtClean="0"/>
              <a:t>Compression</a:t>
            </a:r>
            <a:r>
              <a:rPr lang="en-US" dirty="0" smtClean="0"/>
              <a:t> forces push on each truss member </a:t>
            </a:r>
          </a:p>
          <a:p>
            <a:pPr lvl="1"/>
            <a:r>
              <a:rPr lang="en-US" dirty="0" smtClean="0"/>
              <a:t>These forces are developed through the resistance of the truss members to gravity, wind, and other design loads.</a:t>
            </a:r>
            <a:endParaRPr lang="en-US" dirty="0"/>
          </a:p>
        </p:txBody>
      </p:sp>
      <p:pic>
        <p:nvPicPr>
          <p:cNvPr id="1026" name="Picture 2" descr="http://images.meredith.com/wood/images/woodgrains/maplestripe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2809"/>
          <a:stretch/>
        </p:blipFill>
        <p:spPr bwMode="auto">
          <a:xfrm rot="5400000">
            <a:off x="6866368" y="1429980"/>
            <a:ext cx="457200" cy="365995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a:endCxn id="11" idx="1"/>
          </p:cNvCxnSpPr>
          <p:nvPr/>
        </p:nvCxnSpPr>
        <p:spPr>
          <a:xfrm>
            <a:off x="5277930" y="3259958"/>
            <a:ext cx="1195573"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14" idx="3"/>
          </p:cNvCxnSpPr>
          <p:nvPr/>
        </p:nvCxnSpPr>
        <p:spPr>
          <a:xfrm>
            <a:off x="7490028" y="2709681"/>
            <a:ext cx="1420539"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14" idx="1"/>
          </p:cNvCxnSpPr>
          <p:nvPr/>
        </p:nvCxnSpPr>
        <p:spPr>
          <a:xfrm flipH="1">
            <a:off x="5250611" y="2709681"/>
            <a:ext cx="1420538"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11" idx="3"/>
          </p:cNvCxnSpPr>
          <p:nvPr/>
        </p:nvCxnSpPr>
        <p:spPr>
          <a:xfrm flipH="1">
            <a:off x="7742312" y="3259958"/>
            <a:ext cx="1195574"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473503" y="3090681"/>
            <a:ext cx="1268809" cy="338554"/>
          </a:xfrm>
          <a:prstGeom prst="rect">
            <a:avLst/>
          </a:prstGeom>
          <a:noFill/>
        </p:spPr>
        <p:txBody>
          <a:bodyPr wrap="none" rtlCol="0">
            <a:spAutoFit/>
          </a:bodyPr>
          <a:lstStyle/>
          <a:p>
            <a:r>
              <a:rPr lang="en-US" sz="1600" dirty="0" smtClean="0">
                <a:solidFill>
                  <a:schemeClr val="accent6"/>
                </a:solidFill>
              </a:rPr>
              <a:t>Compression</a:t>
            </a:r>
            <a:endParaRPr lang="en-US" sz="1600" dirty="0">
              <a:solidFill>
                <a:schemeClr val="accent6"/>
              </a:solidFill>
            </a:endParaRPr>
          </a:p>
        </p:txBody>
      </p:sp>
      <p:sp>
        <p:nvSpPr>
          <p:cNvPr id="14" name="TextBox 13"/>
          <p:cNvSpPr txBox="1"/>
          <p:nvPr/>
        </p:nvSpPr>
        <p:spPr>
          <a:xfrm>
            <a:off x="6671149" y="2540404"/>
            <a:ext cx="818879" cy="338554"/>
          </a:xfrm>
          <a:prstGeom prst="rect">
            <a:avLst/>
          </a:prstGeom>
          <a:noFill/>
        </p:spPr>
        <p:txBody>
          <a:bodyPr wrap="none" rtlCol="0">
            <a:spAutoFit/>
          </a:bodyPr>
          <a:lstStyle/>
          <a:p>
            <a:r>
              <a:rPr lang="en-US" sz="1600" dirty="0" smtClean="0">
                <a:solidFill>
                  <a:schemeClr val="accent6"/>
                </a:solidFill>
              </a:rPr>
              <a:t>Tension</a:t>
            </a:r>
            <a:endParaRPr lang="en-US" sz="1600" dirty="0">
              <a:solidFill>
                <a:schemeClr val="accent6"/>
              </a:solidFill>
            </a:endParaRPr>
          </a:p>
        </p:txBody>
      </p:sp>
    </p:spTree>
    <p:extLst>
      <p:ext uri="{BB962C8B-B14F-4D97-AF65-F5344CB8AC3E}">
        <p14:creationId xmlns:p14="http://schemas.microsoft.com/office/powerpoint/2010/main" val="28779647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descr="http://images.meredith.com/wood/images/woodgrains/maplestripe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2809"/>
          <a:stretch/>
        </p:blipFill>
        <p:spPr bwMode="auto">
          <a:xfrm>
            <a:off x="6846680" y="1216960"/>
            <a:ext cx="457200" cy="18299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Design Concepts</a:t>
            </a:r>
            <a:endParaRPr lang="en-US" dirty="0"/>
          </a:p>
        </p:txBody>
      </p:sp>
      <p:sp>
        <p:nvSpPr>
          <p:cNvPr id="3" name="Content Placeholder 2"/>
          <p:cNvSpPr>
            <a:spLocks noGrp="1"/>
          </p:cNvSpPr>
          <p:nvPr>
            <p:ph sz="half" idx="1"/>
          </p:nvPr>
        </p:nvSpPr>
        <p:spPr/>
        <p:txBody>
          <a:bodyPr/>
          <a:lstStyle/>
          <a:p>
            <a:r>
              <a:rPr lang="en-US" smtClean="0"/>
              <a:t>Shear Forces:</a:t>
            </a:r>
          </a:p>
          <a:p>
            <a:pPr lvl="1"/>
            <a:r>
              <a:rPr lang="en-US" smtClean="0"/>
              <a:t>Act perpendicular to a member’s longitudinal direction. </a:t>
            </a:r>
          </a:p>
          <a:p>
            <a:pPr lvl="1"/>
            <a:r>
              <a:rPr lang="en-US" smtClean="0"/>
              <a:t>Shear force is highest at joints, concentrated load locations, and bearing locations.</a:t>
            </a:r>
            <a:endParaRPr lang="en-US" dirty="0"/>
          </a:p>
        </p:txBody>
      </p:sp>
      <p:pic>
        <p:nvPicPr>
          <p:cNvPr id="5" name="Picture 2" descr="http://images.meredith.com/wood/images/woodgrains/maplestripe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2809"/>
          <a:stretch/>
        </p:blipFill>
        <p:spPr bwMode="auto">
          <a:xfrm rot="5400000">
            <a:off x="6682335" y="1427572"/>
            <a:ext cx="457200" cy="365995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V="1">
            <a:off x="5287991" y="3036155"/>
            <a:ext cx="0" cy="4572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638800" y="3046938"/>
            <a:ext cx="7188" cy="4572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867400" y="3088273"/>
            <a:ext cx="659155" cy="338554"/>
          </a:xfrm>
          <a:prstGeom prst="rect">
            <a:avLst/>
          </a:prstGeom>
          <a:noFill/>
        </p:spPr>
        <p:txBody>
          <a:bodyPr wrap="none" rtlCol="0">
            <a:spAutoFit/>
          </a:bodyPr>
          <a:lstStyle/>
          <a:p>
            <a:r>
              <a:rPr lang="en-US" sz="1600" dirty="0" smtClean="0">
                <a:solidFill>
                  <a:schemeClr val="accent6"/>
                </a:solidFill>
              </a:rPr>
              <a:t>Shear</a:t>
            </a:r>
            <a:endParaRPr lang="en-US" sz="1600" dirty="0">
              <a:solidFill>
                <a:schemeClr val="accent6"/>
              </a:solidFill>
            </a:endParaRPr>
          </a:p>
        </p:txBody>
      </p:sp>
      <p:sp>
        <p:nvSpPr>
          <p:cNvPr id="17" name="Rectangle 16"/>
          <p:cNvSpPr/>
          <p:nvPr/>
        </p:nvSpPr>
        <p:spPr>
          <a:xfrm>
            <a:off x="5080957" y="3488682"/>
            <a:ext cx="405443" cy="395720"/>
          </a:xfrm>
          <a:prstGeom prst="rect">
            <a:avLst/>
          </a:prstGeom>
          <a:solidFill>
            <a:schemeClr val="accent3">
              <a:lumMod val="20000"/>
              <a:lumOff val="80000"/>
            </a:schemeClr>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p:cNvCxnSpPr>
            <a:stCxn id="17" idx="1"/>
            <a:endCxn id="17" idx="3"/>
          </p:cNvCxnSpPr>
          <p:nvPr/>
        </p:nvCxnSpPr>
        <p:spPr>
          <a:xfrm>
            <a:off x="5080957" y="3686542"/>
            <a:ext cx="4054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17" idx="3"/>
          </p:cNvCxnSpPr>
          <p:nvPr/>
        </p:nvCxnSpPr>
        <p:spPr>
          <a:xfrm>
            <a:off x="5080957" y="3486150"/>
            <a:ext cx="405443" cy="20039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080957" y="3697240"/>
            <a:ext cx="405443" cy="20039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17" idx="3"/>
          </p:cNvCxnSpPr>
          <p:nvPr/>
        </p:nvCxnSpPr>
        <p:spPr>
          <a:xfrm flipV="1">
            <a:off x="5089582" y="3686542"/>
            <a:ext cx="396818" cy="1978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080957" y="3488682"/>
            <a:ext cx="396818" cy="197860"/>
          </a:xfrm>
          <a:prstGeom prst="line">
            <a:avLst/>
          </a:prstGeom>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42602"/>
          <a:stretch/>
        </p:blipFill>
        <p:spPr bwMode="auto">
          <a:xfrm rot="16200000">
            <a:off x="6846680" y="2926775"/>
            <a:ext cx="457200" cy="24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008" t="7632" r="10457" b="5756"/>
          <a:stretch/>
        </p:blipFill>
        <p:spPr bwMode="auto">
          <a:xfrm>
            <a:off x="8103465" y="3033527"/>
            <a:ext cx="173736" cy="462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3" name="Straight Arrow Connector 42"/>
          <p:cNvCxnSpPr/>
          <p:nvPr/>
        </p:nvCxnSpPr>
        <p:spPr>
          <a:xfrm flipV="1">
            <a:off x="8382000" y="3024430"/>
            <a:ext cx="0" cy="4572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8183145" y="3493355"/>
            <a:ext cx="7188" cy="4572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8001000" y="3024430"/>
            <a:ext cx="0" cy="4572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7391400" y="3024430"/>
            <a:ext cx="7188" cy="4572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7075280" y="2361137"/>
            <a:ext cx="0" cy="4572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6781800" y="3024430"/>
            <a:ext cx="7188" cy="4572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45317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http://images.meredith.com/wood/images/woodgrains/maplestripe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2809"/>
          <a:stretch/>
        </p:blipFill>
        <p:spPr bwMode="auto">
          <a:xfrm rot="1928712">
            <a:off x="8007588" y="1003303"/>
            <a:ext cx="457200" cy="101578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images.meredith.com/wood/images/woodgrains/maplestripe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2809"/>
          <a:stretch/>
        </p:blipFill>
        <p:spPr bwMode="auto">
          <a:xfrm rot="19554373">
            <a:off x="7500732" y="1044124"/>
            <a:ext cx="457200" cy="9743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images.meredith.com/wood/images/woodgrains/maplestriped.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2809"/>
          <a:stretch/>
        </p:blipFill>
        <p:spPr bwMode="auto">
          <a:xfrm rot="5400000">
            <a:off x="7048500" y="476250"/>
            <a:ext cx="457200" cy="3124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Design Concepts</a:t>
            </a:r>
            <a:endParaRPr lang="en-US" dirty="0"/>
          </a:p>
        </p:txBody>
      </p:sp>
      <p:sp>
        <p:nvSpPr>
          <p:cNvPr id="3" name="Content Placeholder 2"/>
          <p:cNvSpPr>
            <a:spLocks noGrp="1"/>
          </p:cNvSpPr>
          <p:nvPr>
            <p:ph sz="half" idx="1"/>
          </p:nvPr>
        </p:nvSpPr>
        <p:spPr>
          <a:xfrm>
            <a:off x="457199" y="1200150"/>
            <a:ext cx="4775164" cy="3505199"/>
          </a:xfrm>
        </p:spPr>
        <p:txBody>
          <a:bodyPr>
            <a:normAutofit fontScale="70000" lnSpcReduction="20000"/>
          </a:bodyPr>
          <a:lstStyle/>
          <a:p>
            <a:r>
              <a:rPr lang="en-US" dirty="0" smtClean="0"/>
              <a:t>Moment Forces:</a:t>
            </a:r>
          </a:p>
          <a:p>
            <a:pPr lvl="1"/>
            <a:r>
              <a:rPr lang="en-US" dirty="0" smtClean="0"/>
              <a:t>Cause rotation </a:t>
            </a:r>
          </a:p>
          <a:p>
            <a:pPr lvl="1"/>
            <a:r>
              <a:rPr lang="en-US" dirty="0" smtClean="0"/>
              <a:t>Depending on the fixities of the joints, can occur in chords and sometimes in the webs. </a:t>
            </a:r>
          </a:p>
          <a:p>
            <a:pPr lvl="1"/>
            <a:r>
              <a:rPr lang="en-US" dirty="0" smtClean="0"/>
              <a:t>Are highest in heels, peak, pitch-breaks, and chord joints where large axial forces come together either at different angles and/or in opposing directions (tension versus compression). </a:t>
            </a:r>
          </a:p>
          <a:p>
            <a:pPr lvl="1"/>
            <a:r>
              <a:rPr lang="en-US" dirty="0"/>
              <a:t>In some cases, the moment acting on the joint will be greater than any of the axial forces</a:t>
            </a:r>
          </a:p>
          <a:p>
            <a:pPr lvl="1"/>
            <a:r>
              <a:rPr lang="en-US" dirty="0"/>
              <a:t>This will not necessarily show up on the design drawing, but will be accounted for in the design of the gusset plate. </a:t>
            </a:r>
          </a:p>
          <a:p>
            <a:pPr lvl="1"/>
            <a:endParaRPr lang="en-US" dirty="0" smtClean="0"/>
          </a:p>
        </p:txBody>
      </p:sp>
      <p:pic>
        <p:nvPicPr>
          <p:cNvPr id="5" name="Picture 2" descr="http://images.meredith.com/wood/images/woodgrains/maplestriped.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2809"/>
          <a:stretch/>
        </p:blipFill>
        <p:spPr bwMode="auto">
          <a:xfrm rot="3268356">
            <a:off x="5992527" y="918404"/>
            <a:ext cx="457200" cy="1479144"/>
          </a:xfrm>
          <a:prstGeom prst="rect">
            <a:avLst/>
          </a:prstGeom>
          <a:noFill/>
          <a:extLst>
            <a:ext uri="{909E8E84-426E-40DD-AFC4-6F175D3DCCD1}">
              <a14:hiddenFill xmlns:a14="http://schemas.microsoft.com/office/drawing/2010/main">
                <a:solidFill>
                  <a:srgbClr val="FFFFFF"/>
                </a:solidFill>
              </a14:hiddenFill>
            </a:ext>
          </a:extLst>
        </p:spPr>
      </p:pic>
      <p:sp useBgFill="1">
        <p:nvSpPr>
          <p:cNvPr id="7" name="Rectangle 6"/>
          <p:cNvSpPr/>
          <p:nvPr/>
        </p:nvSpPr>
        <p:spPr>
          <a:xfrm>
            <a:off x="5486403" y="1556043"/>
            <a:ext cx="228597" cy="69976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9030" y="1696575"/>
            <a:ext cx="457200" cy="418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urved Down Arrow 8"/>
          <p:cNvSpPr/>
          <p:nvPr/>
        </p:nvSpPr>
        <p:spPr>
          <a:xfrm rot="15913676">
            <a:off x="5239012" y="1900344"/>
            <a:ext cx="433459" cy="24897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Rectangle 9"/>
          <p:cNvSpPr/>
          <p:nvPr/>
        </p:nvSpPr>
        <p:spPr>
          <a:xfrm>
            <a:off x="5740621" y="2269482"/>
            <a:ext cx="405443" cy="395720"/>
          </a:xfrm>
          <a:prstGeom prst="rect">
            <a:avLst/>
          </a:prstGeom>
          <a:solidFill>
            <a:schemeClr val="accent3">
              <a:lumMod val="20000"/>
              <a:lumOff val="80000"/>
            </a:schemeClr>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a:stCxn id="10" idx="1"/>
            <a:endCxn id="10" idx="3"/>
          </p:cNvCxnSpPr>
          <p:nvPr/>
        </p:nvCxnSpPr>
        <p:spPr>
          <a:xfrm>
            <a:off x="5740621" y="2467342"/>
            <a:ext cx="4054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10" idx="3"/>
          </p:cNvCxnSpPr>
          <p:nvPr/>
        </p:nvCxnSpPr>
        <p:spPr>
          <a:xfrm>
            <a:off x="5740621" y="2266950"/>
            <a:ext cx="405443" cy="2003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740621" y="2478040"/>
            <a:ext cx="405443" cy="2003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10" idx="3"/>
          </p:cNvCxnSpPr>
          <p:nvPr/>
        </p:nvCxnSpPr>
        <p:spPr>
          <a:xfrm flipV="1">
            <a:off x="5749246" y="2467342"/>
            <a:ext cx="396818" cy="1978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5740621" y="2269482"/>
            <a:ext cx="396818" cy="197860"/>
          </a:xfrm>
          <a:prstGeom prst="line">
            <a:avLst/>
          </a:prstGeom>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3773" y="1644157"/>
            <a:ext cx="457200" cy="418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 name="Straight Arrow Connector 18"/>
          <p:cNvCxnSpPr/>
          <p:nvPr/>
        </p:nvCxnSpPr>
        <p:spPr>
          <a:xfrm>
            <a:off x="7489514" y="1141953"/>
            <a:ext cx="282886" cy="4572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8191718" y="1170489"/>
            <a:ext cx="282886" cy="428664"/>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422109" y="2038350"/>
            <a:ext cx="533748"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6384136" y="1249888"/>
            <a:ext cx="435891" cy="349265"/>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31" name="Curved Down Arrow 30"/>
          <p:cNvSpPr/>
          <p:nvPr/>
        </p:nvSpPr>
        <p:spPr>
          <a:xfrm rot="11376132">
            <a:off x="7830045" y="2376001"/>
            <a:ext cx="433459" cy="24897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TextBox 31"/>
          <p:cNvSpPr txBox="1"/>
          <p:nvPr/>
        </p:nvSpPr>
        <p:spPr>
          <a:xfrm>
            <a:off x="6722054" y="2325289"/>
            <a:ext cx="908903" cy="338554"/>
          </a:xfrm>
          <a:prstGeom prst="rect">
            <a:avLst/>
          </a:prstGeom>
          <a:noFill/>
        </p:spPr>
        <p:txBody>
          <a:bodyPr wrap="none" rtlCol="0">
            <a:spAutoFit/>
          </a:bodyPr>
          <a:lstStyle/>
          <a:p>
            <a:r>
              <a:rPr lang="en-US" sz="1600" dirty="0" smtClean="0">
                <a:solidFill>
                  <a:schemeClr val="accent6"/>
                </a:solidFill>
              </a:rPr>
              <a:t>Moment</a:t>
            </a:r>
            <a:endParaRPr lang="en-US" sz="1600" dirty="0">
              <a:solidFill>
                <a:schemeClr val="accent6"/>
              </a:solidFill>
            </a:endParaRPr>
          </a:p>
        </p:txBody>
      </p:sp>
      <p:pic>
        <p:nvPicPr>
          <p:cNvPr id="60" name="Picture 59"/>
          <p:cNvPicPr>
            <a:picLocks noChangeAspect="1"/>
          </p:cNvPicPr>
          <p:nvPr/>
        </p:nvPicPr>
        <p:blipFill rotWithShape="1">
          <a:blip r:embed="rId7"/>
          <a:srcRect l="11697"/>
          <a:stretch/>
        </p:blipFill>
        <p:spPr>
          <a:xfrm>
            <a:off x="6324600" y="2821800"/>
            <a:ext cx="1707044" cy="1795436"/>
          </a:xfrm>
          <a:prstGeom prst="rect">
            <a:avLst/>
          </a:prstGeom>
        </p:spPr>
      </p:pic>
    </p:spTree>
    <p:extLst>
      <p:ext uri="{BB962C8B-B14F-4D97-AF65-F5344CB8AC3E}">
        <p14:creationId xmlns:p14="http://schemas.microsoft.com/office/powerpoint/2010/main" val="39711966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Repairs</a:t>
            </a:r>
            <a:endParaRPr lang="en-US" dirty="0"/>
          </a:p>
        </p:txBody>
      </p:sp>
      <p:sp>
        <p:nvSpPr>
          <p:cNvPr id="3" name="Content Placeholder 2"/>
          <p:cNvSpPr>
            <a:spLocks noGrp="1"/>
          </p:cNvSpPr>
          <p:nvPr>
            <p:ph idx="1"/>
          </p:nvPr>
        </p:nvSpPr>
        <p:spPr/>
        <p:txBody>
          <a:bodyPr/>
          <a:lstStyle/>
          <a:p>
            <a:r>
              <a:rPr lang="en-US" dirty="0" smtClean="0"/>
              <a:t>Damage occurring during the construction process: </a:t>
            </a:r>
          </a:p>
          <a:p>
            <a:pPr lvl="1"/>
            <a:r>
              <a:rPr lang="en-US" dirty="0" smtClean="0"/>
              <a:t>Manufacturing errors</a:t>
            </a:r>
          </a:p>
          <a:p>
            <a:pPr lvl="1"/>
            <a:r>
              <a:rPr lang="en-US" dirty="0" smtClean="0"/>
              <a:t>Storage, handling, and installation errors</a:t>
            </a:r>
          </a:p>
          <a:p>
            <a:pPr lvl="1"/>
            <a:r>
              <a:rPr lang="en-US" dirty="0" smtClean="0"/>
              <a:t>Jobsite modifications</a:t>
            </a:r>
          </a:p>
          <a:p>
            <a:pPr lvl="1"/>
            <a:r>
              <a:rPr lang="en-US" dirty="0" smtClean="0"/>
              <a:t>Overloading</a:t>
            </a:r>
          </a:p>
          <a:p>
            <a:r>
              <a:rPr lang="en-US" dirty="0" smtClean="0"/>
              <a:t>Design, construction, and serviceability problems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2463228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a:bodyPr>
          <a:lstStyle/>
          <a:p>
            <a:r>
              <a:rPr lang="en-US" dirty="0"/>
              <a:t>Reasons for </a:t>
            </a:r>
            <a:r>
              <a:rPr lang="en-US" dirty="0" smtClean="0"/>
              <a:t>Repairs – Manufacturing </a:t>
            </a:r>
            <a:r>
              <a:rPr lang="en-US" dirty="0" smtClean="0"/>
              <a:t>Errors</a:t>
            </a:r>
            <a:endParaRPr lang="en-US" dirty="0" smtClean="0"/>
          </a:p>
        </p:txBody>
      </p:sp>
      <p:pic>
        <p:nvPicPr>
          <p:cNvPr id="72709" name="Picture 2" descr="Untitled-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584261" y="1200151"/>
            <a:ext cx="1102538" cy="1732559"/>
          </a:xfrm>
          <a:ln w="3175">
            <a:solidFill>
              <a:schemeClr val="accent1"/>
            </a:solidFill>
          </a:ln>
        </p:spPr>
      </p:pic>
      <p:pic>
        <p:nvPicPr>
          <p:cNvPr id="6" name="Picture 9" descr="V:\work\WTCA\photos\quality issues\qc plate gap2.jpg"/>
          <p:cNvPicPr>
            <a:picLocks noChangeAspect="1" noChangeArrowheads="1"/>
          </p:cNvPicPr>
          <p:nvPr/>
        </p:nvPicPr>
        <p:blipFill rotWithShape="1">
          <a:blip r:embed="rId3">
            <a:extLst>
              <a:ext uri="{28A0092B-C50C-407E-A947-70E740481C1C}">
                <a14:useLocalDpi xmlns:a14="http://schemas.microsoft.com/office/drawing/2010/main" val="0"/>
              </a:ext>
            </a:extLst>
          </a:blip>
          <a:srcRect l="4167" r="8485"/>
          <a:stretch/>
        </p:blipFill>
        <p:spPr bwMode="auto">
          <a:xfrm>
            <a:off x="6702249" y="3092519"/>
            <a:ext cx="1984551" cy="1502104"/>
          </a:xfrm>
          <a:prstGeom prst="rect">
            <a:avLst/>
          </a:prstGeom>
          <a:noFill/>
          <a:ln w="3175">
            <a:solidFill>
              <a:schemeClr val="accent1"/>
            </a:solidFill>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3052919"/>
            <a:ext cx="2055605" cy="1541704"/>
          </a:xfrm>
          <a:prstGeom prst="rect">
            <a:avLst/>
          </a:prstGeom>
          <a:ln w="3175">
            <a:solidFill>
              <a:schemeClr val="accent1"/>
            </a:solidFill>
          </a:ln>
        </p:spPr>
      </p:pic>
      <p:sp>
        <p:nvSpPr>
          <p:cNvPr id="7" name="Content Placeholder 6"/>
          <p:cNvSpPr>
            <a:spLocks noGrp="1"/>
          </p:cNvSpPr>
          <p:nvPr>
            <p:ph sz="half" idx="1"/>
          </p:nvPr>
        </p:nvSpPr>
        <p:spPr/>
        <p:txBody>
          <a:bodyPr/>
          <a:lstStyle/>
          <a:p>
            <a:r>
              <a:rPr lang="en-US" dirty="0"/>
              <a:t>Incorrect, loose, missing, </a:t>
            </a:r>
            <a:r>
              <a:rPr lang="en-US" dirty="0" smtClean="0"/>
              <a:t>or </a:t>
            </a:r>
            <a:r>
              <a:rPr lang="en-US" dirty="0" err="1" smtClean="0"/>
              <a:t>mis</a:t>
            </a:r>
            <a:r>
              <a:rPr lang="en-US" dirty="0" smtClean="0"/>
              <a:t>-installed  </a:t>
            </a:r>
            <a:r>
              <a:rPr lang="en-US" dirty="0"/>
              <a:t>connector plates</a:t>
            </a:r>
          </a:p>
          <a:p>
            <a:r>
              <a:rPr lang="en-US" dirty="0"/>
              <a:t>Poorly constructed joints</a:t>
            </a:r>
          </a:p>
          <a:p>
            <a:r>
              <a:rPr lang="en-US" dirty="0"/>
              <a:t>Incorrect lumber </a:t>
            </a:r>
            <a:endParaRPr lang="en-US" dirty="0" smtClean="0"/>
          </a:p>
          <a:p>
            <a:endParaRPr lang="en-US" dirty="0"/>
          </a:p>
        </p:txBody>
      </p:sp>
      <p:pic>
        <p:nvPicPr>
          <p:cNvPr id="12" name="Picture 3" descr="Untitled-1"/>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a:xfrm>
            <a:off x="4495800" y="1207859"/>
            <a:ext cx="2984172" cy="1724851"/>
          </a:xfrm>
          <a:prstGeom prst="rect">
            <a:avLst/>
          </a:prstGeom>
          <a:ln w="3175">
            <a:solidFill>
              <a:schemeClr val="accent1"/>
            </a:solidFill>
          </a:ln>
        </p:spPr>
      </p:pic>
    </p:spTree>
    <p:extLst>
      <p:ext uri="{BB962C8B-B14F-4D97-AF65-F5344CB8AC3E}">
        <p14:creationId xmlns:p14="http://schemas.microsoft.com/office/powerpoint/2010/main" val="2040196617"/>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p:cNvSpPr>
          <p:nvPr>
            <p:ph type="title"/>
          </p:nvPr>
        </p:nvSpPr>
        <p:spPr/>
        <p:txBody>
          <a:bodyPr>
            <a:normAutofit fontScale="90000"/>
          </a:bodyPr>
          <a:lstStyle/>
          <a:p>
            <a:r>
              <a:rPr lang="en-US" dirty="0"/>
              <a:t>Reasons for Repairs – Storage</a:t>
            </a:r>
            <a:r>
              <a:rPr lang="en-US" dirty="0" smtClean="0"/>
              <a:t>, Handling, and Installation</a:t>
            </a:r>
            <a:endParaRPr lang="en-US" dirty="0" smtClean="0"/>
          </a:p>
        </p:txBody>
      </p:sp>
      <p:sp>
        <p:nvSpPr>
          <p:cNvPr id="5" name="Content Placeholder 4"/>
          <p:cNvSpPr>
            <a:spLocks noGrp="1"/>
          </p:cNvSpPr>
          <p:nvPr>
            <p:ph sz="half" idx="1"/>
          </p:nvPr>
        </p:nvSpPr>
        <p:spPr/>
        <p:txBody>
          <a:bodyPr/>
          <a:lstStyle/>
          <a:p>
            <a:r>
              <a:rPr lang="en-US" dirty="0" smtClean="0"/>
              <a:t>Rigging and hoisting mistakes</a:t>
            </a:r>
          </a:p>
          <a:p>
            <a:r>
              <a:rPr lang="en-US" dirty="0" smtClean="0"/>
              <a:t>Lack of protection from the elements</a:t>
            </a:r>
          </a:p>
          <a:p>
            <a:endParaRPr lang="en-US" dirty="0" smtClean="0"/>
          </a:p>
          <a:p>
            <a:endParaRPr lang="en-US" dirty="0"/>
          </a:p>
        </p:txBody>
      </p:sp>
      <p:pic>
        <p:nvPicPr>
          <p:cNvPr id="21509" name="Picture 3" descr="Untitle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599" y="2949451"/>
            <a:ext cx="2401811" cy="1654094"/>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3" descr="bend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598" y="977502"/>
            <a:ext cx="2400847" cy="1800637"/>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51183"/>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en-US" dirty="0"/>
              <a:t>Reasons for Repairs – </a:t>
            </a:r>
            <a:r>
              <a:rPr lang="en-US" dirty="0" smtClean="0"/>
              <a:t>Storage</a:t>
            </a:r>
            <a:r>
              <a:rPr lang="en-US" dirty="0"/>
              <a:t>, Handling, and </a:t>
            </a:r>
            <a:r>
              <a:rPr lang="en-US" dirty="0" smtClean="0"/>
              <a:t>Installation</a:t>
            </a:r>
            <a:endParaRPr lang="en-US" dirty="0" smtClean="0"/>
          </a:p>
        </p:txBody>
      </p:sp>
      <p:pic>
        <p:nvPicPr>
          <p:cNvPr id="23557" name="Picture 4" descr="Untitled-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2289" y="1489177"/>
            <a:ext cx="1811307" cy="122935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3811" y="2855454"/>
            <a:ext cx="2098111" cy="1573583"/>
          </a:xfrm>
          <a:prstGeom prst="rect">
            <a:avLst/>
          </a:prstGeom>
        </p:spPr>
      </p:pic>
      <p:sp>
        <p:nvSpPr>
          <p:cNvPr id="4" name="Content Placeholder 3"/>
          <p:cNvSpPr>
            <a:spLocks noGrp="1"/>
          </p:cNvSpPr>
          <p:nvPr>
            <p:ph sz="half" idx="1"/>
          </p:nvPr>
        </p:nvSpPr>
        <p:spPr/>
        <p:txBody>
          <a:bodyPr/>
          <a:lstStyle/>
          <a:p>
            <a:r>
              <a:rPr lang="en-US" dirty="0" smtClean="0"/>
              <a:t>Plate and lumber damage can result from improper handling</a:t>
            </a:r>
            <a:endParaRPr lang="en-US" dirty="0"/>
          </a:p>
        </p:txBody>
      </p:sp>
      <p:pic>
        <p:nvPicPr>
          <p:cNvPr id="8" name="Picture 2" descr="Untitled-1"/>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a:xfrm>
            <a:off x="6781173" y="1885950"/>
            <a:ext cx="2058027" cy="2342754"/>
          </a:xfrm>
          <a:prstGeom prst="rect">
            <a:avLst/>
          </a:prstGeom>
          <a:noFill/>
          <a:ln>
            <a:solidFill>
              <a:schemeClr val="tx1"/>
            </a:solidFill>
            <a:miter lim="800000"/>
            <a:headEnd/>
            <a:tailEnd/>
          </a:ln>
        </p:spPr>
      </p:pic>
    </p:spTree>
    <p:extLst>
      <p:ext uri="{BB962C8B-B14F-4D97-AF65-F5344CB8AC3E}">
        <p14:creationId xmlns:p14="http://schemas.microsoft.com/office/powerpoint/2010/main" val="3763115200"/>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r>
              <a:rPr lang="en-US" dirty="0"/>
              <a:t>Reasons for Repairs – </a:t>
            </a:r>
            <a:r>
              <a:rPr lang="en-US" dirty="0" smtClean="0"/>
              <a:t>Storage</a:t>
            </a:r>
            <a:r>
              <a:rPr lang="en-US" dirty="0"/>
              <a:t>, Handling, and </a:t>
            </a:r>
            <a:r>
              <a:rPr lang="en-US" dirty="0" smtClean="0"/>
              <a:t>Installation</a:t>
            </a:r>
            <a:endParaRPr lang="en-US" dirty="0" smtClean="0"/>
          </a:p>
        </p:txBody>
      </p:sp>
      <p:sp>
        <p:nvSpPr>
          <p:cNvPr id="25603" name="Rectangle 3"/>
          <p:cNvSpPr>
            <a:spLocks noGrp="1" noChangeArrowheads="1"/>
          </p:cNvSpPr>
          <p:nvPr>
            <p:ph sz="half" idx="1"/>
          </p:nvPr>
        </p:nvSpPr>
        <p:spPr>
          <a:xfrm>
            <a:off x="457200" y="1200151"/>
            <a:ext cx="4038600" cy="867930"/>
          </a:xfrm>
        </p:spPr>
        <p:txBody>
          <a:bodyPr>
            <a:spAutoFit/>
          </a:bodyPr>
          <a:lstStyle/>
          <a:p>
            <a:pPr>
              <a:lnSpc>
                <a:spcPct val="90000"/>
              </a:lnSpc>
            </a:pPr>
            <a:r>
              <a:rPr lang="en-US" dirty="0"/>
              <a:t>Insufficient </a:t>
            </a:r>
            <a:r>
              <a:rPr lang="en-US" dirty="0" smtClean="0"/>
              <a:t>restraint and bracing</a:t>
            </a:r>
            <a:endParaRPr lang="en-US" dirty="0" smtClean="0"/>
          </a:p>
        </p:txBody>
      </p:sp>
      <p:pic>
        <p:nvPicPr>
          <p:cNvPr id="6" name="Content Placeholder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648200" y="1382712"/>
            <a:ext cx="4038600" cy="3028950"/>
          </a:xfrm>
          <a:prstGeom prst="rect">
            <a:avLst/>
          </a:prstGeom>
        </p:spPr>
      </p:pic>
    </p:spTree>
    <p:custDataLst>
      <p:tags r:id="rId1"/>
    </p:custDataLst>
    <p:extLst>
      <p:ext uri="{BB962C8B-B14F-4D97-AF65-F5344CB8AC3E}">
        <p14:creationId xmlns:p14="http://schemas.microsoft.com/office/powerpoint/2010/main" val="3097802670"/>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normAutofit fontScale="90000"/>
          </a:bodyPr>
          <a:lstStyle/>
          <a:p>
            <a:r>
              <a:rPr lang="en-US" dirty="0"/>
              <a:t>Reasons for Repairs – </a:t>
            </a:r>
            <a:r>
              <a:rPr lang="en-US" dirty="0" smtClean="0"/>
              <a:t>Storage, Handling, and Installation</a:t>
            </a:r>
            <a:endParaRPr lang="en-US" dirty="0" smtClean="0"/>
          </a:p>
        </p:txBody>
      </p:sp>
      <p:sp>
        <p:nvSpPr>
          <p:cNvPr id="35843" name="Rectangle 3"/>
          <p:cNvSpPr>
            <a:spLocks noGrp="1" noChangeArrowheads="1"/>
          </p:cNvSpPr>
          <p:nvPr>
            <p:ph sz="half" idx="1"/>
          </p:nvPr>
        </p:nvSpPr>
        <p:spPr/>
        <p:txBody>
          <a:bodyPr/>
          <a:lstStyle/>
          <a:p>
            <a:r>
              <a:rPr lang="en-US" dirty="0" smtClean="0"/>
              <a:t>Check truss orientations before installing</a:t>
            </a:r>
          </a:p>
          <a:p>
            <a:r>
              <a:rPr lang="en-US" dirty="0" smtClean="0"/>
              <a:t>This is especially important for unevenly </a:t>
            </a:r>
            <a:br>
              <a:rPr lang="en-US" dirty="0" smtClean="0"/>
            </a:br>
            <a:r>
              <a:rPr lang="en-US" dirty="0" smtClean="0"/>
              <a:t>loaded girders</a:t>
            </a:r>
            <a:endParaRPr lang="en-US" dirty="0" smtClean="0"/>
          </a:p>
        </p:txBody>
      </p:sp>
      <p:pic>
        <p:nvPicPr>
          <p:cNvPr id="9" name="Content Placeholder 8"/>
          <p:cNvPicPr>
            <a:picLocks noGrp="1" noChangeAspect="1"/>
          </p:cNvPicPr>
          <p:nvPr>
            <p:ph sz="half" idx="2"/>
          </p:nvPr>
        </p:nvPicPr>
        <p:blipFill>
          <a:blip r:embed="rId3"/>
          <a:stretch>
            <a:fillRect/>
          </a:stretch>
        </p:blipFill>
        <p:spPr>
          <a:xfrm>
            <a:off x="4648200" y="1244353"/>
            <a:ext cx="4038600" cy="3305668"/>
          </a:xfrm>
          <a:prstGeom prst="rect">
            <a:avLst/>
          </a:prstGeom>
        </p:spPr>
      </p:pic>
      <p:sp>
        <p:nvSpPr>
          <p:cNvPr id="3584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fld id="{07402C72-22A1-48D1-80B8-514A2CB2C2FD}" type="slidenum">
              <a:rPr lang="en-US" smtClean="0"/>
              <a:pPr/>
              <a:t>18</a:t>
            </a:fld>
            <a:endParaRPr lang="en-US" dirty="0"/>
          </a:p>
        </p:txBody>
      </p:sp>
    </p:spTree>
    <p:extLst>
      <p:ext uri="{BB962C8B-B14F-4D97-AF65-F5344CB8AC3E}">
        <p14:creationId xmlns:p14="http://schemas.microsoft.com/office/powerpoint/2010/main" val="995695635"/>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r>
              <a:rPr lang="en-US" dirty="0"/>
              <a:t>Reasons for Repairs – </a:t>
            </a:r>
            <a:r>
              <a:rPr lang="en-US" dirty="0" smtClean="0"/>
              <a:t>Storage, Handling, and Installation</a:t>
            </a:r>
            <a:endParaRPr lang="en-US" dirty="0" smtClean="0"/>
          </a:p>
        </p:txBody>
      </p:sp>
      <p:sp>
        <p:nvSpPr>
          <p:cNvPr id="25603" name="Rectangle 3"/>
          <p:cNvSpPr>
            <a:spLocks noGrp="1" noChangeArrowheads="1"/>
          </p:cNvSpPr>
          <p:nvPr>
            <p:ph sz="half" idx="1"/>
          </p:nvPr>
        </p:nvSpPr>
        <p:spPr>
          <a:xfrm>
            <a:off x="457200" y="1200151"/>
            <a:ext cx="8229600" cy="1106028"/>
          </a:xfrm>
        </p:spPr>
        <p:txBody>
          <a:bodyPr>
            <a:normAutofit/>
          </a:bodyPr>
          <a:lstStyle/>
          <a:p>
            <a:r>
              <a:rPr lang="en-US" dirty="0" smtClean="0"/>
              <a:t>Be sure to check both left-to-right and upside down orientations </a:t>
            </a:r>
            <a:endParaRPr lang="en-US" dirty="0"/>
          </a:p>
        </p:txBody>
      </p:sp>
      <p:pic>
        <p:nvPicPr>
          <p:cNvPr id="9" name="Picture 4"/>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a:xfrm>
            <a:off x="4876800" y="2094055"/>
            <a:ext cx="4038600" cy="2616318"/>
          </a:xfrm>
          <a:noFill/>
          <a:extLst>
            <a:ext uri="{909E8E84-426E-40DD-AFC4-6F175D3DCCD1}">
              <a14:hiddenFill xmlns:a14="http://schemas.microsoft.com/office/drawing/2010/main">
                <a:solidFill>
                  <a:srgbClr val="FFFFFB"/>
                </a:solidFill>
              </a14:hiddenFill>
            </a:ext>
            <a:ext uri="{91240B29-F687-4F45-9708-019B960494DF}">
              <a14:hiddenLine xmlns:a14="http://schemas.microsoft.com/office/drawing/2010/main" w="38100" cap="flat" cmpd="sng" algn="ctr">
                <a:solidFill>
                  <a:srgbClr val="00467F"/>
                </a:solidFill>
                <a:prstDash val="solid"/>
                <a:miter lim="800000"/>
                <a:headEnd/>
                <a:tailEnd/>
              </a14:hiddenLine>
            </a:ext>
          </a:extLst>
        </p:spPr>
      </p:pic>
      <p:pic>
        <p:nvPicPr>
          <p:cNvPr id="10"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600" y="3625045"/>
            <a:ext cx="3028950" cy="808435"/>
          </a:xfrm>
          <a:prstGeom prst="rect">
            <a:avLst/>
          </a:prstGeom>
          <a:noFill/>
          <a:ln>
            <a:noFill/>
          </a:ln>
          <a:effectLst/>
          <a:extLst>
            <a:ext uri="{909E8E84-426E-40DD-AFC4-6F175D3DCCD1}">
              <a14:hiddenFill xmlns:a14="http://schemas.microsoft.com/office/drawing/2010/main">
                <a:solidFill>
                  <a:srgbClr val="BA0000"/>
                </a:solidFill>
              </a14:hiddenFill>
            </a:ext>
            <a:ext uri="{91240B29-F687-4F45-9708-019B960494DF}">
              <a14:hiddenLine xmlns:a14="http://schemas.microsoft.com/office/drawing/2010/main" w="12700">
                <a:solidFill>
                  <a:srgbClr val="BA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3730" y="2306179"/>
            <a:ext cx="2971800" cy="719138"/>
          </a:xfrm>
          <a:prstGeom prst="rect">
            <a:avLst/>
          </a:prstGeom>
          <a:noFill/>
          <a:ln>
            <a:noFill/>
          </a:ln>
          <a:effectLst/>
          <a:extLst>
            <a:ext uri="{909E8E84-426E-40DD-AFC4-6F175D3DCCD1}">
              <a14:hiddenFill xmlns:a14="http://schemas.microsoft.com/office/drawing/2010/main">
                <a:solidFill>
                  <a:srgbClr val="BA0000"/>
                </a:solidFill>
              </a14:hiddenFill>
            </a:ext>
            <a:ext uri="{91240B29-F687-4F45-9708-019B960494DF}">
              <a14:hiddenLine xmlns:a14="http://schemas.microsoft.com/office/drawing/2010/main" w="12700">
                <a:solidFill>
                  <a:srgbClr val="BA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11404869"/>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1295400" y="1123949"/>
            <a:ext cx="6553200" cy="2677656"/>
          </a:xfrm>
          <a:prstGeom prst="rect">
            <a:avLst/>
          </a:prstGeom>
          <a:solidFill>
            <a:schemeClr val="accent2"/>
          </a:solidFill>
          <a:ln>
            <a:noFill/>
          </a:ln>
          <a:effectLst/>
        </p:spPr>
        <p:txBody>
          <a:bodyPr vert="horz" wrap="square" lIns="228600" tIns="228600" rIns="228600" bIns="228600" numCol="1" anchor="ctr" anchorCtr="0" compatLnSpc="1">
            <a:prstTxWarp prst="textNoShape">
              <a:avLst/>
            </a:prstTxWarp>
            <a:spAutoFit/>
          </a:bodyPr>
          <a:lstStyle/>
          <a:p>
            <a:pPr algn="just" eaLnBrk="0" fontAlgn="base" hangingPunct="0">
              <a:spcBef>
                <a:spcPct val="0"/>
              </a:spcBef>
              <a:spcAft>
                <a:spcPct val="0"/>
              </a:spcAft>
            </a:pPr>
            <a:r>
              <a:rPr lang="en-US" altLang="en-US" b="1" dirty="0" smtClean="0">
                <a:solidFill>
                  <a:schemeClr val="bg1"/>
                </a:solidFill>
                <a:latin typeface="Segoe UI" panose="020B0502040204020203" pitchFamily="34" charset="0"/>
                <a:cs typeface="Segoe UI" panose="020B0502040204020203" pitchFamily="34" charset="0"/>
              </a:rPr>
              <a:t>SBCA</a:t>
            </a:r>
            <a:r>
              <a:rPr lang="en-US" altLang="en-US" dirty="0">
                <a:solidFill>
                  <a:schemeClr val="bg1"/>
                </a:solidFill>
                <a:latin typeface="Segoe UI" panose="020B0502040204020203" pitchFamily="34" charset="0"/>
                <a:cs typeface="Segoe UI" panose="020B0502040204020203" pitchFamily="34" charset="0"/>
              </a:rPr>
              <a:t> has been the voice of the structural building components industry since 1983, providing educational programs and technical information, disseminating industry news, and facilitating networking opportunities for manufacturers of roof trusses, wall panels and floor trusses. </a:t>
            </a:r>
            <a:r>
              <a:rPr lang="en-US" altLang="en-US" b="1" dirty="0">
                <a:solidFill>
                  <a:schemeClr val="bg1"/>
                </a:solidFill>
                <a:latin typeface="Segoe UI" panose="020B0502040204020203" pitchFamily="34" charset="0"/>
                <a:cs typeface="Segoe UI" panose="020B0502040204020203" pitchFamily="34" charset="0"/>
              </a:rPr>
              <a:t>SBCA</a:t>
            </a:r>
            <a:r>
              <a:rPr lang="en-US" altLang="en-US" dirty="0">
                <a:solidFill>
                  <a:schemeClr val="bg1"/>
                </a:solidFill>
                <a:latin typeface="Segoe UI" panose="020B0502040204020203" pitchFamily="34" charset="0"/>
                <a:cs typeface="Segoe UI" panose="020B0502040204020203" pitchFamily="34" charset="0"/>
              </a:rPr>
              <a:t> endeavors to expand component manufacturers’ market share and enhance the professionalism of the component manufacturing industry</a:t>
            </a:r>
            <a:r>
              <a:rPr lang="en-US" altLang="en-US" dirty="0" smtClean="0">
                <a:solidFill>
                  <a:schemeClr val="bg1"/>
                </a:solidFill>
                <a:latin typeface="Segoe UI" panose="020B0502040204020203" pitchFamily="34" charset="0"/>
                <a:cs typeface="Segoe UI" panose="020B0502040204020203" pitchFamily="34" charset="0"/>
              </a:rPr>
              <a:t>.</a:t>
            </a:r>
          </a:p>
        </p:txBody>
      </p:sp>
      <p:sp>
        <p:nvSpPr>
          <p:cNvPr id="12" name="TextBox 11"/>
          <p:cNvSpPr txBox="1"/>
          <p:nvPr/>
        </p:nvSpPr>
        <p:spPr>
          <a:xfrm>
            <a:off x="1961028" y="4095750"/>
            <a:ext cx="5221942" cy="307777"/>
          </a:xfrm>
          <a:prstGeom prst="rect">
            <a:avLst/>
          </a:prstGeom>
          <a:noFill/>
        </p:spPr>
        <p:txBody>
          <a:bodyPr wrap="none" rtlCol="0">
            <a:spAutoFit/>
          </a:bodyPr>
          <a:lstStyle/>
          <a:p>
            <a:pPr algn="ctr"/>
            <a:r>
              <a:rPr lang="en-US" altLang="en-US" sz="1400" dirty="0" smtClean="0">
                <a:latin typeface="Segoe UI" panose="020B0502040204020203" pitchFamily="34" charset="0"/>
                <a:cs typeface="Segoe UI" panose="020B0502040204020203" pitchFamily="34" charset="0"/>
              </a:rPr>
              <a:t>Copyright © 2017 Structural Building Components Association. </a:t>
            </a:r>
          </a:p>
        </p:txBody>
      </p:sp>
    </p:spTree>
    <p:extLst>
      <p:ext uri="{BB962C8B-B14F-4D97-AF65-F5344CB8AC3E}">
        <p14:creationId xmlns:p14="http://schemas.microsoft.com/office/powerpoint/2010/main" val="214390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r>
              <a:rPr lang="en-US" dirty="0"/>
              <a:t>Reasons for Repairs – Storage, Handling, and Installation</a:t>
            </a:r>
            <a:endParaRPr lang="en-US" dirty="0" smtClean="0"/>
          </a:p>
        </p:txBody>
      </p:sp>
      <p:sp>
        <p:nvSpPr>
          <p:cNvPr id="58371" name="Rectangle 3"/>
          <p:cNvSpPr>
            <a:spLocks noGrp="1" noChangeArrowheads="1"/>
          </p:cNvSpPr>
          <p:nvPr>
            <p:ph sz="half" idx="1"/>
          </p:nvPr>
        </p:nvSpPr>
        <p:spPr/>
        <p:txBody>
          <a:bodyPr/>
          <a:lstStyle/>
          <a:p>
            <a:r>
              <a:rPr lang="en-US" dirty="0"/>
              <a:t>Check </a:t>
            </a:r>
            <a:r>
              <a:rPr lang="en-US" dirty="0" smtClean="0"/>
              <a:t>bearing locations</a:t>
            </a:r>
            <a:endParaRPr lang="en-US" dirty="0"/>
          </a:p>
          <a:p>
            <a:r>
              <a:rPr lang="en-US" dirty="0" smtClean="0"/>
              <a:t>Are supports in the correct locations?</a:t>
            </a:r>
            <a:endParaRPr lang="en-US" dirty="0" smtClean="0"/>
          </a:p>
        </p:txBody>
      </p:sp>
      <p:pic>
        <p:nvPicPr>
          <p:cNvPr id="8"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382713"/>
            <a:ext cx="4038600" cy="3028949"/>
          </a:xfrm>
          <a:prstGeom prst="rect">
            <a:avLst/>
          </a:prstGeom>
        </p:spPr>
      </p:pic>
    </p:spTree>
    <p:extLst>
      <p:ext uri="{BB962C8B-B14F-4D97-AF65-F5344CB8AC3E}">
        <p14:creationId xmlns:p14="http://schemas.microsoft.com/office/powerpoint/2010/main" val="2432180446"/>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for Repairs – Jobsite Modifications</a:t>
            </a:r>
            <a:endParaRPr lang="en-US" dirty="0"/>
          </a:p>
        </p:txBody>
      </p:sp>
      <p:sp>
        <p:nvSpPr>
          <p:cNvPr id="15" name="Content Placeholder 14"/>
          <p:cNvSpPr>
            <a:spLocks noGrp="1"/>
          </p:cNvSpPr>
          <p:nvPr>
            <p:ph sz="half" idx="1"/>
          </p:nvPr>
        </p:nvSpPr>
        <p:spPr/>
        <p:txBody>
          <a:bodyPr/>
          <a:lstStyle/>
          <a:p>
            <a:r>
              <a:rPr lang="en-US" dirty="0" smtClean="0"/>
              <a:t>Cutting webs or chords to accommodate mechanical equipment (or for any reason) requires a repair </a:t>
            </a:r>
            <a:endParaRPr lang="en-US" dirty="0"/>
          </a:p>
        </p:txBody>
      </p:sp>
      <p:pic>
        <p:nvPicPr>
          <p:cNvPr id="9" name="Content Placeholder 1"/>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019800" y="2876549"/>
            <a:ext cx="2290764" cy="1718073"/>
          </a:xfrm>
        </p:spPr>
      </p:pic>
      <p:pic>
        <p:nvPicPr>
          <p:cNvPr id="10" name="Picture 5" descr="slide0602_image3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4564" y="1138493"/>
            <a:ext cx="2286000" cy="1662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0184595"/>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for Repairs – Jobsite </a:t>
            </a:r>
            <a:r>
              <a:rPr lang="en-US" dirty="0" smtClean="0"/>
              <a:t>Modifications</a:t>
            </a:r>
            <a:endParaRPr lang="en-US" dirty="0"/>
          </a:p>
        </p:txBody>
      </p:sp>
      <p:sp>
        <p:nvSpPr>
          <p:cNvPr id="15" name="Content Placeholder 14"/>
          <p:cNvSpPr>
            <a:spLocks noGrp="1"/>
          </p:cNvSpPr>
          <p:nvPr>
            <p:ph sz="half" idx="1"/>
          </p:nvPr>
        </p:nvSpPr>
        <p:spPr/>
        <p:txBody>
          <a:bodyPr/>
          <a:lstStyle/>
          <a:p>
            <a:r>
              <a:rPr lang="en-US" dirty="0" smtClean="0"/>
              <a:t>Holes may compromise the strength of the lumber, even if each individual hole is small. </a:t>
            </a:r>
            <a:endParaRPr lang="en-US" dirty="0"/>
          </a:p>
        </p:txBody>
      </p:sp>
      <p:pic>
        <p:nvPicPr>
          <p:cNvPr id="7"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1759239"/>
            <a:ext cx="4038600" cy="2275896"/>
          </a:xfrm>
        </p:spPr>
      </p:pic>
    </p:spTree>
    <p:extLst>
      <p:ext uri="{BB962C8B-B14F-4D97-AF65-F5344CB8AC3E}">
        <p14:creationId xmlns:p14="http://schemas.microsoft.com/office/powerpoint/2010/main" val="2747762038"/>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a:t>Reasons for Repairs – Overloading</a:t>
            </a:r>
            <a:endParaRPr lang="en-US" dirty="0" smtClean="0"/>
          </a:p>
        </p:txBody>
      </p:sp>
      <p:sp>
        <p:nvSpPr>
          <p:cNvPr id="10" name="Content Placeholder 9"/>
          <p:cNvSpPr>
            <a:spLocks noGrp="1"/>
          </p:cNvSpPr>
          <p:nvPr>
            <p:ph sz="half" idx="1"/>
          </p:nvPr>
        </p:nvSpPr>
        <p:spPr/>
        <p:txBody>
          <a:bodyPr/>
          <a:lstStyle/>
          <a:p>
            <a:r>
              <a:rPr lang="en-US" dirty="0" smtClean="0"/>
              <a:t>Construction materials are often loaded onto roofs, which can cause damage</a:t>
            </a:r>
          </a:p>
          <a:p>
            <a:r>
              <a:rPr lang="en-US" dirty="0" smtClean="0"/>
              <a:t>Loading materials at the ridge is particularly problematic</a:t>
            </a:r>
            <a:endParaRPr lang="en-US" dirty="0"/>
          </a:p>
        </p:txBody>
      </p:sp>
      <p:pic>
        <p:nvPicPr>
          <p:cNvPr id="9" name="Picture 4" descr="Untitled-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224182" y="1029980"/>
            <a:ext cx="3653118" cy="1839586"/>
          </a:xfrm>
        </p:spPr>
      </p:pic>
      <p:pic>
        <p:nvPicPr>
          <p:cNvPr id="12" name="Picture 4" descr="090227 Construction Loads 1_S Kennedy"/>
          <p:cNvPicPr>
            <a:picLocks noChangeAspect="1" noChangeArrowheads="1"/>
          </p:cNvPicPr>
          <p:nvPr/>
        </p:nvPicPr>
        <p:blipFill rotWithShape="1">
          <a:blip r:embed="rId3">
            <a:extLst>
              <a:ext uri="{28A0092B-C50C-407E-A947-70E740481C1C}">
                <a14:useLocalDpi xmlns:a14="http://schemas.microsoft.com/office/drawing/2010/main" val="0"/>
              </a:ext>
            </a:extLst>
          </a:blip>
          <a:srcRect t="31060" b="7971"/>
          <a:stretch/>
        </p:blipFill>
        <p:spPr bwMode="auto">
          <a:xfrm>
            <a:off x="5224182" y="2975960"/>
            <a:ext cx="3676267" cy="168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2998518"/>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a:t>Reasons for Repairs – Overloading</a:t>
            </a:r>
            <a:endParaRPr lang="en-US" dirty="0" smtClean="0"/>
          </a:p>
        </p:txBody>
      </p:sp>
      <p:sp>
        <p:nvSpPr>
          <p:cNvPr id="3" name="Content Placeholder 2"/>
          <p:cNvSpPr>
            <a:spLocks noGrp="1"/>
          </p:cNvSpPr>
          <p:nvPr>
            <p:ph sz="half" idx="1"/>
          </p:nvPr>
        </p:nvSpPr>
        <p:spPr/>
        <p:txBody>
          <a:bodyPr/>
          <a:lstStyle/>
          <a:p>
            <a:r>
              <a:rPr lang="en-US" dirty="0" smtClean="0"/>
              <a:t>Even smaller pieces of scrap material can be significant in large quantities</a:t>
            </a:r>
            <a:endParaRPr lang="en-US" dirty="0"/>
          </a:p>
          <a:p>
            <a:endParaRPr lang="en-US" dirty="0"/>
          </a:p>
        </p:txBody>
      </p:sp>
      <p:pic>
        <p:nvPicPr>
          <p:cNvPr id="10"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382712"/>
            <a:ext cx="4038600" cy="3028950"/>
          </a:xfrm>
          <a:prstGeom prst="rect">
            <a:avLst/>
          </a:prstGeom>
        </p:spPr>
      </p:pic>
    </p:spTree>
    <p:extLst>
      <p:ext uri="{BB962C8B-B14F-4D97-AF65-F5344CB8AC3E}">
        <p14:creationId xmlns:p14="http://schemas.microsoft.com/office/powerpoint/2010/main" val="4027435358"/>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a:t>Reasons for Repairs – Overloading</a:t>
            </a:r>
            <a:endParaRPr lang="en-US" dirty="0" smtClean="0"/>
          </a:p>
        </p:txBody>
      </p:sp>
      <p:sp>
        <p:nvSpPr>
          <p:cNvPr id="3" name="Content Placeholder 2"/>
          <p:cNvSpPr>
            <a:spLocks noGrp="1"/>
          </p:cNvSpPr>
          <p:nvPr>
            <p:ph sz="half" idx="1"/>
          </p:nvPr>
        </p:nvSpPr>
        <p:spPr/>
        <p:txBody>
          <a:bodyPr>
            <a:normAutofit fontScale="92500" lnSpcReduction="10000"/>
          </a:bodyPr>
          <a:lstStyle/>
          <a:p>
            <a:r>
              <a:rPr lang="en-US" dirty="0" smtClean="0"/>
              <a:t>A repair should be made if loads are added for which the truss was not designed. </a:t>
            </a:r>
          </a:p>
          <a:p>
            <a:r>
              <a:rPr lang="en-US" dirty="0" smtClean="0"/>
              <a:t>This building was not originally designed as a butcher shop and the trusses were not designed for the loads required</a:t>
            </a:r>
            <a:endParaRPr lang="en-US" dirty="0"/>
          </a:p>
        </p:txBody>
      </p:sp>
      <p:pic>
        <p:nvPicPr>
          <p:cNvPr id="6" name="Picture 7" descr="mea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24600" y="1292606"/>
            <a:ext cx="2246693" cy="1604781"/>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descr="plates-pul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005104"/>
            <a:ext cx="2246693" cy="165673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522161"/>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Repairing Damaged Trusses – IBC/IRC</a:t>
            </a:r>
            <a:endParaRPr lang="en-US" dirty="0"/>
          </a:p>
        </p:txBody>
      </p:sp>
      <p:sp>
        <p:nvSpPr>
          <p:cNvPr id="3" name="Content Placeholder 2"/>
          <p:cNvSpPr>
            <a:spLocks noGrp="1"/>
          </p:cNvSpPr>
          <p:nvPr>
            <p:ph sz="half" idx="1"/>
          </p:nvPr>
        </p:nvSpPr>
        <p:spPr/>
        <p:txBody>
          <a:bodyPr>
            <a:normAutofit fontScale="62500" lnSpcReduction="20000"/>
          </a:bodyPr>
          <a:lstStyle/>
          <a:p>
            <a:r>
              <a:rPr lang="en-US" smtClean="0"/>
              <a:t>IBC 2303.4.5 / IRC R502.11.3 &amp; R802.10.4</a:t>
            </a:r>
          </a:p>
          <a:p>
            <a:r>
              <a:rPr lang="en-US" b="1" smtClean="0"/>
              <a:t>Alterations to trusses.</a:t>
            </a:r>
          </a:p>
          <a:p>
            <a:pPr marL="400050" lvl="1" indent="0">
              <a:buNone/>
            </a:pPr>
            <a:r>
              <a:rPr lang="en-US" smtClean="0"/>
              <a:t>Truss members and components shall not be cut, notched, drilled, spliced or otherwise altered in any way without written concurrence and approval of a registered design professional. Alterations resulting in the addition of loads to any member (e.g., HVAC equipment, piping, additional roofing or insulation, etc.) shall not be permitted without verification that the truss is capable of supporting such additional loading.</a:t>
            </a:r>
          </a:p>
          <a:p>
            <a:endParaRPr lang="en-US" dirty="0" smtClean="0"/>
          </a:p>
        </p:txBody>
      </p:sp>
      <p:pic>
        <p:nvPicPr>
          <p:cNvPr id="17" name="Content Placeholder 16"/>
          <p:cNvPicPr>
            <a:picLocks noGrp="1" noChangeAspect="1"/>
          </p:cNvPicPr>
          <p:nvPr>
            <p:ph sz="half" idx="2"/>
          </p:nvPr>
        </p:nvPicPr>
        <p:blipFill>
          <a:blip r:embed="rId2"/>
          <a:stretch>
            <a:fillRect/>
          </a:stretch>
        </p:blipFill>
        <p:spPr>
          <a:xfrm>
            <a:off x="5487467" y="1200150"/>
            <a:ext cx="2360066" cy="3394075"/>
          </a:xfrm>
          <a:prstGeom prst="rect">
            <a:avLst/>
          </a:prstGeom>
        </p:spPr>
      </p:pic>
    </p:spTree>
    <p:extLst>
      <p:ext uri="{BB962C8B-B14F-4D97-AF65-F5344CB8AC3E}">
        <p14:creationId xmlns:p14="http://schemas.microsoft.com/office/powerpoint/2010/main" val="37921827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Repairing Damaged Trusses – </a:t>
            </a:r>
            <a:r>
              <a:rPr lang="en-US" dirty="0"/>
              <a:t>ANSI/TPI 1 </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ANSI/TPI 1 2.3.4 – Requirements of the Contractor</a:t>
            </a:r>
            <a:endParaRPr lang="en-US" b="1" dirty="0" smtClean="0"/>
          </a:p>
          <a:p>
            <a:r>
              <a:rPr lang="en-US" b="1" dirty="0" smtClean="0"/>
              <a:t>Pre- and Post-Installation Check</a:t>
            </a:r>
          </a:p>
          <a:p>
            <a:pPr marL="400050" lvl="1" indent="0">
              <a:buNone/>
            </a:pPr>
            <a:r>
              <a:rPr lang="en-US" dirty="0" smtClean="0"/>
              <a:t>The contractor shall examine the trusses delivered to the jobsite and examine the trusses after they are erected and installed for:</a:t>
            </a:r>
          </a:p>
          <a:p>
            <a:pPr marL="914400" lvl="1" indent="-457200">
              <a:buFont typeface="+mj-lt"/>
              <a:buAutoNum type="alphaLcPeriod"/>
            </a:pPr>
            <a:r>
              <a:rPr lang="en-US" dirty="0" smtClean="0"/>
              <a:t>Dislodged or missing connectors,</a:t>
            </a:r>
          </a:p>
          <a:p>
            <a:pPr marL="914400" lvl="1" indent="-457200">
              <a:buFont typeface="+mj-lt"/>
              <a:buAutoNum type="alphaLcPeriod"/>
            </a:pPr>
            <a:r>
              <a:rPr lang="en-US" dirty="0" smtClean="0"/>
              <a:t>Cracked, dislodged or broken members, and </a:t>
            </a:r>
          </a:p>
          <a:p>
            <a:pPr marL="914400" lvl="1" indent="-457200">
              <a:buFont typeface="+mj-lt"/>
              <a:buAutoNum type="alphaLcPeriod"/>
            </a:pPr>
            <a:r>
              <a:rPr lang="en-US" dirty="0" smtClean="0"/>
              <a:t>Any other damage that may impair the structural integrity of the truss.</a:t>
            </a:r>
          </a:p>
          <a:p>
            <a:pPr marL="514350" indent="-514350">
              <a:buFont typeface="+mj-lt"/>
              <a:buAutoNum type="alphaLcPeriod"/>
            </a:pPr>
            <a:endParaRPr lang="en-US" dirty="0"/>
          </a:p>
        </p:txBody>
      </p:sp>
      <p:pic>
        <p:nvPicPr>
          <p:cNvPr id="8" name="Content Placeholder 7"/>
          <p:cNvPicPr>
            <a:picLocks noGrp="1" noChangeAspect="1"/>
          </p:cNvPicPr>
          <p:nvPr>
            <p:ph sz="half" idx="2"/>
          </p:nvPr>
        </p:nvPicPr>
        <p:blipFill>
          <a:blip r:embed="rId2"/>
          <a:stretch>
            <a:fillRect/>
          </a:stretch>
        </p:blipFill>
        <p:spPr>
          <a:xfrm>
            <a:off x="5494470" y="1200150"/>
            <a:ext cx="2346059" cy="3394075"/>
          </a:xfrm>
          <a:prstGeom prst="rect">
            <a:avLst/>
          </a:prstGeom>
        </p:spPr>
      </p:pic>
    </p:spTree>
    <p:extLst>
      <p:ext uri="{BB962C8B-B14F-4D97-AF65-F5344CB8AC3E}">
        <p14:creationId xmlns:p14="http://schemas.microsoft.com/office/powerpoint/2010/main" val="26952894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Repairing Damaged Trusses </a:t>
            </a:r>
            <a:r>
              <a:rPr lang="en-US" dirty="0"/>
              <a:t>– ANSI/TPI 1 </a:t>
            </a:r>
            <a:endParaRPr lang="en-US" dirty="0"/>
          </a:p>
        </p:txBody>
      </p:sp>
      <p:sp>
        <p:nvSpPr>
          <p:cNvPr id="3" name="Content Placeholder 2"/>
          <p:cNvSpPr>
            <a:spLocks noGrp="1"/>
          </p:cNvSpPr>
          <p:nvPr>
            <p:ph sz="half" idx="1"/>
          </p:nvPr>
        </p:nvSpPr>
        <p:spPr>
          <a:xfrm>
            <a:off x="457200" y="1200151"/>
            <a:ext cx="4419600" cy="3394472"/>
          </a:xfrm>
        </p:spPr>
        <p:txBody>
          <a:bodyPr>
            <a:normAutofit fontScale="70000" lnSpcReduction="20000"/>
          </a:bodyPr>
          <a:lstStyle/>
          <a:p>
            <a:r>
              <a:rPr lang="en-US" dirty="0" smtClean="0"/>
              <a:t>ANSI/TPI 1 2.3.4 – Requirements of the Contractor</a:t>
            </a:r>
            <a:endParaRPr lang="en-US" dirty="0" smtClean="0"/>
          </a:p>
          <a:p>
            <a:r>
              <a:rPr lang="en-US" b="1" dirty="0" smtClean="0"/>
              <a:t>Truss Damage Discovery</a:t>
            </a:r>
          </a:p>
          <a:p>
            <a:pPr marL="400050" lvl="1" indent="0">
              <a:buNone/>
            </a:pPr>
            <a:r>
              <a:rPr lang="en-US" dirty="0" smtClean="0"/>
              <a:t>In the event that damage to a truss is discovered that would likely impair the structural integrity of the truss , the contractor shall:</a:t>
            </a:r>
          </a:p>
          <a:p>
            <a:pPr marL="914400" lvl="1" indent="-457200">
              <a:buFont typeface="+mj-lt"/>
              <a:buAutoNum type="alphaLcPeriod"/>
            </a:pPr>
            <a:r>
              <a:rPr lang="en-US" dirty="0" smtClean="0"/>
              <a:t>Ensure the truss is not erected, or</a:t>
            </a:r>
          </a:p>
          <a:p>
            <a:pPr marL="914400" lvl="1" indent="-457200">
              <a:buFont typeface="+mj-lt"/>
              <a:buAutoNum type="alphaLcPeriod"/>
            </a:pPr>
            <a:r>
              <a:rPr lang="en-US" dirty="0" smtClean="0"/>
              <a:t>If the truss has already been erected, properly shore and support the truss to prevent further damage from occurring and keep the truss free of any load until field repairs have been properly completed.</a:t>
            </a:r>
            <a:endParaRPr lang="en-US" dirty="0"/>
          </a:p>
        </p:txBody>
      </p:sp>
      <p:pic>
        <p:nvPicPr>
          <p:cNvPr id="8" name="Content Placeholder 7"/>
          <p:cNvPicPr>
            <a:picLocks noGrp="1" noChangeAspect="1"/>
          </p:cNvPicPr>
          <p:nvPr>
            <p:ph sz="half" idx="2"/>
          </p:nvPr>
        </p:nvPicPr>
        <p:blipFill>
          <a:blip r:embed="rId2"/>
          <a:stretch>
            <a:fillRect/>
          </a:stretch>
        </p:blipFill>
        <p:spPr>
          <a:xfrm>
            <a:off x="5494470" y="1200150"/>
            <a:ext cx="2346059" cy="3394075"/>
          </a:xfrm>
        </p:spPr>
      </p:pic>
    </p:spTree>
    <p:extLst>
      <p:ext uri="{BB962C8B-B14F-4D97-AF65-F5344CB8AC3E}">
        <p14:creationId xmlns:p14="http://schemas.microsoft.com/office/powerpoint/2010/main" val="16599566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Repairing Damaged Trusses </a:t>
            </a:r>
            <a:r>
              <a:rPr lang="en-US" dirty="0"/>
              <a:t>– ANSI/TPI 1 </a:t>
            </a:r>
            <a:endParaRPr lang="en-US" dirty="0"/>
          </a:p>
        </p:txBody>
      </p:sp>
      <p:sp>
        <p:nvSpPr>
          <p:cNvPr id="3" name="Content Placeholder 2"/>
          <p:cNvSpPr>
            <a:spLocks noGrp="1"/>
          </p:cNvSpPr>
          <p:nvPr>
            <p:ph sz="half" idx="1"/>
          </p:nvPr>
        </p:nvSpPr>
        <p:spPr>
          <a:xfrm>
            <a:off x="457200" y="1200151"/>
            <a:ext cx="4419600" cy="3394472"/>
          </a:xfrm>
        </p:spPr>
        <p:txBody>
          <a:bodyPr>
            <a:normAutofit fontScale="70000" lnSpcReduction="20000"/>
          </a:bodyPr>
          <a:lstStyle/>
          <a:p>
            <a:r>
              <a:rPr lang="en-US" dirty="0" smtClean="0"/>
              <a:t>ANSI/TPI 1 2.3.4 – Requirements of the Contractor</a:t>
            </a:r>
            <a:endParaRPr lang="en-US" dirty="0" smtClean="0"/>
          </a:p>
          <a:p>
            <a:r>
              <a:rPr lang="en-US" b="1" dirty="0" smtClean="0"/>
              <a:t>Truss Damage Responsibility</a:t>
            </a:r>
          </a:p>
          <a:p>
            <a:pPr marL="400050" lvl="1" indent="0">
              <a:buNone/>
            </a:pPr>
            <a:r>
              <a:rPr lang="en-US" dirty="0" smtClean="0"/>
              <a:t>In the event of damage the contractor shall:</a:t>
            </a:r>
          </a:p>
          <a:p>
            <a:pPr marL="914400" lvl="1" indent="-457200">
              <a:buFont typeface="+mj-lt"/>
              <a:buAutoNum type="alphaLcPeriod"/>
            </a:pPr>
            <a:r>
              <a:rPr lang="en-US" dirty="0" smtClean="0"/>
              <a:t>Contact the truss manufacturer and building designer to determine an adequate repair, and</a:t>
            </a:r>
          </a:p>
          <a:p>
            <a:pPr marL="914400" lvl="1" indent="-457200">
              <a:buFont typeface="+mj-lt"/>
              <a:buAutoNum type="alphaLcPeriod"/>
            </a:pPr>
            <a:r>
              <a:rPr lang="en-US" dirty="0" smtClean="0"/>
              <a:t>Construct the repair in accordance with the written instructions and details provided by the truss manufacturer, building designer and/or any registered design professional.</a:t>
            </a:r>
            <a:endParaRPr lang="en-US" dirty="0"/>
          </a:p>
        </p:txBody>
      </p:sp>
      <p:pic>
        <p:nvPicPr>
          <p:cNvPr id="8" name="Content Placeholder 7"/>
          <p:cNvPicPr>
            <a:picLocks noGrp="1" noChangeAspect="1"/>
          </p:cNvPicPr>
          <p:nvPr>
            <p:ph sz="half" idx="2"/>
          </p:nvPr>
        </p:nvPicPr>
        <p:blipFill>
          <a:blip r:embed="rId2"/>
          <a:stretch>
            <a:fillRect/>
          </a:stretch>
        </p:blipFill>
        <p:spPr>
          <a:xfrm>
            <a:off x="5494470" y="1200150"/>
            <a:ext cx="2346059" cy="3394075"/>
          </a:xfrm>
        </p:spPr>
      </p:pic>
    </p:spTree>
    <p:extLst>
      <p:ext uri="{BB962C8B-B14F-4D97-AF65-F5344CB8AC3E}">
        <p14:creationId xmlns:p14="http://schemas.microsoft.com/office/powerpoint/2010/main" val="39413970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Introduction</a:t>
            </a:r>
            <a:endParaRPr lang="en-US" dirty="0"/>
          </a:p>
        </p:txBody>
      </p:sp>
      <p:sp>
        <p:nvSpPr>
          <p:cNvPr id="3" name="Content Placeholder 2"/>
          <p:cNvSpPr>
            <a:spLocks noGrp="1"/>
          </p:cNvSpPr>
          <p:nvPr>
            <p:ph idx="1"/>
          </p:nvPr>
        </p:nvSpPr>
        <p:spPr>
          <a:xfrm>
            <a:off x="457200" y="1200151"/>
            <a:ext cx="8229600" cy="2077970"/>
          </a:xfrm>
        </p:spPr>
        <p:txBody>
          <a:bodyPr>
            <a:normAutofit fontScale="85000" lnSpcReduction="20000"/>
          </a:bodyPr>
          <a:lstStyle/>
          <a:p>
            <a:r>
              <a:rPr lang="en-US" dirty="0" smtClean="0"/>
              <a:t>Trusses are typically designed for a specific application.</a:t>
            </a:r>
          </a:p>
          <a:p>
            <a:r>
              <a:rPr lang="en-US" dirty="0" smtClean="0"/>
              <a:t>Therefore, truss repairs or modifications must be analyzed on a case by case basis. </a:t>
            </a:r>
          </a:p>
          <a:p>
            <a:r>
              <a:rPr lang="en-US" dirty="0" smtClean="0"/>
              <a:t>The repair designer needs to be provided with accurate information. </a:t>
            </a:r>
          </a:p>
          <a:p>
            <a:pPr lvl="1"/>
            <a:r>
              <a:rPr lang="en-US" dirty="0" smtClean="0"/>
              <a:t>In simple scenarios, a “marked-up” Truss Design Drawing (TDD) or photos of the damaged truss may be sufficient. </a:t>
            </a:r>
          </a:p>
          <a:p>
            <a:pPr lvl="1"/>
            <a:r>
              <a:rPr lang="en-US" dirty="0" smtClean="0"/>
              <a:t>In more complex situations, a jobsite visit may be required. </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3181350"/>
            <a:ext cx="2743200" cy="1482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429000" y="3181350"/>
            <a:ext cx="2057400" cy="1479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C:\Users\adavidson\AppData\Local\Microsoft\Windows\Temporary Internet Files\Content.Outlook\H308UJYJ\20150730_112437 (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 y="3278121"/>
            <a:ext cx="2286000" cy="128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7023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18"/>
          <p:cNvPicPr>
            <a:picLocks noGrp="1" noChangeAspect="1" noChangeArrowheads="1"/>
          </p:cNvPicPr>
          <p:nvPr>
            <p:ph sz="half" idx="2"/>
          </p:nvPr>
        </p:nvPicPr>
        <p:blipFill rotWithShape="1">
          <a:blip r:embed="rId2">
            <a:extLst>
              <a:ext uri="{BEBA8EAE-BF5A-486C-A8C5-ECC9F3942E4B}">
                <a14:imgProps xmlns:a14="http://schemas.microsoft.com/office/drawing/2010/main">
                  <a14:imgLayer r:embed="rId3">
                    <a14:imgEffect>
                      <a14:sharpenSoften amount="30000"/>
                    </a14:imgEffect>
                  </a14:imgLayer>
                </a14:imgProps>
              </a:ext>
              <a:ext uri="{28A0092B-C50C-407E-A947-70E740481C1C}">
                <a14:useLocalDpi xmlns:a14="http://schemas.microsoft.com/office/drawing/2010/main" val="0"/>
              </a:ext>
            </a:extLst>
          </a:blip>
          <a:srcRect t="7050" r="7822" b="9499"/>
          <a:stretch/>
        </p:blipFill>
        <p:spPr bwMode="auto">
          <a:xfrm>
            <a:off x="6553200" y="1962150"/>
            <a:ext cx="2485432"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smtClean="0"/>
              <a:t>Repairing Damaged Trusses – BCSI</a:t>
            </a:r>
            <a:endParaRPr lang="en-US" dirty="0"/>
          </a:p>
        </p:txBody>
      </p:sp>
      <p:sp>
        <p:nvSpPr>
          <p:cNvPr id="5" name="Content Placeholder 4"/>
          <p:cNvSpPr>
            <a:spLocks noGrp="1"/>
          </p:cNvSpPr>
          <p:nvPr>
            <p:ph sz="half" idx="1"/>
          </p:nvPr>
        </p:nvSpPr>
        <p:spPr>
          <a:xfrm>
            <a:off x="457200" y="1200150"/>
            <a:ext cx="6477000" cy="3505199"/>
          </a:xfrm>
        </p:spPr>
        <p:txBody>
          <a:bodyPr>
            <a:normAutofit fontScale="62500" lnSpcReduction="20000"/>
          </a:bodyPr>
          <a:lstStyle/>
          <a:p>
            <a:r>
              <a:rPr lang="en-US" dirty="0"/>
              <a:t>BCSI-B5 recommends the following steps to correct damage, jobsite modifications or installation </a:t>
            </a:r>
            <a:r>
              <a:rPr lang="en-US" dirty="0" smtClean="0"/>
              <a:t>errors: </a:t>
            </a:r>
            <a:endParaRPr lang="en-US" dirty="0"/>
          </a:p>
          <a:p>
            <a:pPr marL="914400" lvl="1" indent="-514350">
              <a:buFont typeface="+mj-lt"/>
              <a:buAutoNum type="arabicPeriod"/>
            </a:pPr>
            <a:r>
              <a:rPr lang="en-US" dirty="0" smtClean="0"/>
              <a:t>Temporarily brace or support the truss to prevent further damage to the truss and danger to the workers.</a:t>
            </a:r>
          </a:p>
          <a:p>
            <a:pPr marL="914400" lvl="1" indent="-514350">
              <a:buFont typeface="+mj-lt"/>
              <a:buAutoNum type="arabicPeriod"/>
            </a:pPr>
            <a:r>
              <a:rPr lang="en-US" dirty="0" smtClean="0"/>
              <a:t>Report damage, alterations or installation errors to the truss manufacturer immediately. Provide the following information, if possible:</a:t>
            </a:r>
          </a:p>
          <a:p>
            <a:pPr lvl="2"/>
            <a:r>
              <a:rPr lang="en-US" dirty="0" smtClean="0"/>
              <a:t>Job name and/or number</a:t>
            </a:r>
          </a:p>
          <a:p>
            <a:pPr lvl="2"/>
            <a:r>
              <a:rPr lang="en-US" dirty="0" smtClean="0"/>
              <a:t>Truss ID mark</a:t>
            </a:r>
          </a:p>
          <a:p>
            <a:pPr lvl="2"/>
            <a:r>
              <a:rPr lang="en-US" dirty="0" smtClean="0"/>
              <a:t>Location of the truss on the Truss Placement Diagram, as applicable</a:t>
            </a:r>
          </a:p>
          <a:p>
            <a:pPr lvl="2"/>
            <a:r>
              <a:rPr lang="en-US" dirty="0" smtClean="0"/>
              <a:t>Is the truss already installed?</a:t>
            </a:r>
          </a:p>
          <a:p>
            <a:pPr lvl="2"/>
            <a:r>
              <a:rPr lang="en-US" dirty="0" smtClean="0"/>
              <a:t>Type of damage (i.e., lumber and/or connector plates)</a:t>
            </a:r>
          </a:p>
          <a:p>
            <a:pPr lvl="3"/>
            <a:r>
              <a:rPr lang="en-US" dirty="0" smtClean="0"/>
              <a:t>If lumber (location of damage, dimension of damage, description of damage)</a:t>
            </a:r>
          </a:p>
          <a:p>
            <a:pPr lvl="3"/>
            <a:r>
              <a:rPr lang="en-US" dirty="0" smtClean="0"/>
              <a:t>If connector plates (Location of damage, joint number(s), size of plates, description of damage)</a:t>
            </a:r>
          </a:p>
          <a:p>
            <a:pPr lvl="2"/>
            <a:r>
              <a:rPr lang="en-US" dirty="0" smtClean="0"/>
              <a:t>If possible it is best to “mark-up” the TDD of the truss(</a:t>
            </a:r>
            <a:r>
              <a:rPr lang="en-US" dirty="0" err="1" smtClean="0"/>
              <a:t>es</a:t>
            </a:r>
            <a:r>
              <a:rPr lang="en-US" dirty="0" smtClean="0"/>
              <a:t>) that are damaged.</a:t>
            </a:r>
          </a:p>
          <a:p>
            <a:pPr lvl="2"/>
            <a:r>
              <a:rPr lang="en-US" dirty="0" smtClean="0"/>
              <a:t>Photographs are also helpful.</a:t>
            </a:r>
          </a:p>
        </p:txBody>
      </p:sp>
    </p:spTree>
    <p:extLst>
      <p:ext uri="{BB962C8B-B14F-4D97-AF65-F5344CB8AC3E}">
        <p14:creationId xmlns:p14="http://schemas.microsoft.com/office/powerpoint/2010/main" val="5573887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Repairing Damaged </a:t>
            </a:r>
            <a:r>
              <a:rPr lang="en-US" dirty="0" smtClean="0"/>
              <a:t>Trusses – </a:t>
            </a:r>
            <a:r>
              <a:rPr lang="en-US" dirty="0"/>
              <a:t>BCSI</a:t>
            </a:r>
            <a:endParaRPr lang="en-US" dirty="0"/>
          </a:p>
        </p:txBody>
      </p:sp>
      <p:sp>
        <p:nvSpPr>
          <p:cNvPr id="3" name="Content Placeholder 2"/>
          <p:cNvSpPr>
            <a:spLocks noGrp="1"/>
          </p:cNvSpPr>
          <p:nvPr>
            <p:ph sz="half" idx="1"/>
          </p:nvPr>
        </p:nvSpPr>
        <p:spPr/>
        <p:txBody>
          <a:bodyPr>
            <a:normAutofit fontScale="92500" lnSpcReduction="20000"/>
          </a:bodyPr>
          <a:lstStyle/>
          <a:p>
            <a:pPr marL="514350" indent="-514350">
              <a:buFont typeface="+mj-lt"/>
              <a:buAutoNum type="arabicPeriod" startAt="3"/>
            </a:pPr>
            <a:r>
              <a:rPr lang="en-US" dirty="0" smtClean="0"/>
              <a:t>DO NOT repair without a Truss Repair Design Drawing (TRDD)</a:t>
            </a:r>
          </a:p>
          <a:p>
            <a:pPr lvl="1"/>
            <a:r>
              <a:rPr lang="en-US" dirty="0" smtClean="0"/>
              <a:t>Repairing a truss prior to receiving a TRDD could result in additional cost or an unrepairable condition.</a:t>
            </a:r>
          </a:p>
          <a:p>
            <a:pPr lvl="1"/>
            <a:r>
              <a:rPr lang="en-US" dirty="0" smtClean="0"/>
              <a:t>DO NOT install a broken or damaged truss until a repair has been made. </a:t>
            </a:r>
            <a:endParaRPr lang="en-US" dirty="0" smtClean="0"/>
          </a:p>
        </p:txBody>
      </p:sp>
      <p:pic>
        <p:nvPicPr>
          <p:cNvPr id="5122" name="Picture 2" descr="V:\work\WTCA\photos\collapse, failure or damage\18209ZIMMER 08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1300" y="1058675"/>
            <a:ext cx="2286000" cy="1714675"/>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V:\work\WTCA\photos\collapse, failure or damage\damage by forklift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1300" y="2830500"/>
            <a:ext cx="2286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http://img3.wikia.nocookie.net/__cb20100621002034/sonicfanon/images/d/d7/NoSig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1300" y="1058850"/>
            <a:ext cx="2286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descr="http://img3.wikia.nocookie.net/__cb20100621002034/sonicfanon/images/d/d7/NoSig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1300" y="2830500"/>
            <a:ext cx="2286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9551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Repairing Damaged </a:t>
            </a:r>
            <a:r>
              <a:rPr lang="en-US" dirty="0" smtClean="0"/>
              <a:t>Trusses</a:t>
            </a:r>
            <a:r>
              <a:rPr lang="en-US" dirty="0"/>
              <a:t> – BCSI</a:t>
            </a:r>
            <a:endParaRPr lang="en-US" dirty="0"/>
          </a:p>
        </p:txBody>
      </p:sp>
      <p:sp>
        <p:nvSpPr>
          <p:cNvPr id="3" name="Content Placeholder 2"/>
          <p:cNvSpPr>
            <a:spLocks noGrp="1"/>
          </p:cNvSpPr>
          <p:nvPr>
            <p:ph sz="half" idx="1"/>
          </p:nvPr>
        </p:nvSpPr>
        <p:spPr>
          <a:xfrm>
            <a:off x="457200" y="1200151"/>
            <a:ext cx="5486400" cy="3394472"/>
          </a:xfrm>
        </p:spPr>
        <p:txBody>
          <a:bodyPr>
            <a:normAutofit fontScale="70000" lnSpcReduction="20000"/>
          </a:bodyPr>
          <a:lstStyle/>
          <a:p>
            <a:pPr marL="514350" indent="-514350">
              <a:buFont typeface="+mj-lt"/>
              <a:buAutoNum type="arabicPeriod" startAt="4"/>
            </a:pPr>
            <a:r>
              <a:rPr lang="en-US" dirty="0" smtClean="0"/>
              <a:t>Prior </a:t>
            </a:r>
            <a:r>
              <a:rPr lang="en-US" dirty="0"/>
              <a:t>to beginning the repair, lay the truss flat on a solid, level surface. </a:t>
            </a:r>
            <a:endParaRPr lang="en-US" dirty="0" smtClean="0"/>
          </a:p>
          <a:p>
            <a:pPr lvl="1"/>
            <a:r>
              <a:rPr lang="en-US" dirty="0" smtClean="0"/>
              <a:t>If </a:t>
            </a:r>
            <a:r>
              <a:rPr lang="en-US" dirty="0"/>
              <a:t>the truss is already installed, shore up the truss to relieve any load.</a:t>
            </a:r>
          </a:p>
          <a:p>
            <a:pPr marL="514350" indent="-514350">
              <a:buFont typeface="+mj-lt"/>
              <a:buAutoNum type="arabicPeriod" startAt="4"/>
            </a:pPr>
            <a:r>
              <a:rPr lang="en-US" dirty="0" smtClean="0"/>
              <a:t>Repair </a:t>
            </a:r>
            <a:r>
              <a:rPr lang="en-US" dirty="0"/>
              <a:t>the truss by following the information provided in the TRDD exactly. </a:t>
            </a:r>
            <a:r>
              <a:rPr lang="en-US" u="sng" dirty="0"/>
              <a:t>Make sure to use the correct materials as specified</a:t>
            </a:r>
            <a:r>
              <a:rPr lang="en-US" dirty="0"/>
              <a:t>. </a:t>
            </a:r>
          </a:p>
          <a:p>
            <a:pPr lvl="1"/>
            <a:r>
              <a:rPr lang="en-US" dirty="0" smtClean="0"/>
              <a:t>Seek </a:t>
            </a:r>
            <a:r>
              <a:rPr lang="en-US" dirty="0"/>
              <a:t>professional guidance if anything is </a:t>
            </a:r>
            <a:r>
              <a:rPr lang="en-US" dirty="0" smtClean="0"/>
              <a:t>unclear.</a:t>
            </a:r>
          </a:p>
          <a:p>
            <a:pPr lvl="1"/>
            <a:r>
              <a:rPr lang="en-US" dirty="0" smtClean="0"/>
              <a:t>Lumber </a:t>
            </a:r>
            <a:r>
              <a:rPr lang="en-US" dirty="0"/>
              <a:t>and fasteners are not created </a:t>
            </a:r>
            <a:r>
              <a:rPr lang="en-US" dirty="0" smtClean="0"/>
              <a:t>equal</a:t>
            </a:r>
          </a:p>
          <a:p>
            <a:pPr lvl="1"/>
            <a:r>
              <a:rPr lang="en-US" dirty="0"/>
              <a:t>Slight variations in loading or damage conditions can significantly affect the repair required. </a:t>
            </a:r>
          </a:p>
        </p:txBody>
      </p:sp>
      <p:pic>
        <p:nvPicPr>
          <p:cNvPr id="5" name="Content Placeholder 4"/>
          <p:cNvPicPr>
            <a:picLocks noGrp="1" noChangeAspect="1"/>
          </p:cNvPicPr>
          <p:nvPr>
            <p:ph sz="half" idx="2"/>
          </p:nvPr>
        </p:nvPicPr>
        <p:blipFill>
          <a:blip r:embed="rId2"/>
          <a:stretch>
            <a:fillRect/>
          </a:stretch>
        </p:blipFill>
        <p:spPr>
          <a:xfrm>
            <a:off x="6324600" y="2266950"/>
            <a:ext cx="2127688" cy="2395936"/>
          </a:xfrm>
          <a:prstGeom prst="rect">
            <a:avLst/>
          </a:prstGeom>
        </p:spPr>
      </p:pic>
      <p:pic>
        <p:nvPicPr>
          <p:cNvPr id="12" name="Picture 2" descr="V:\work\WTCA\photos\repairs\repair2.tif"/>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248400" y="669080"/>
            <a:ext cx="2039827" cy="152987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C:\Users\adavidson\AppData\Local\Microsoft\Windows\Temporary Internet Files\Content.IE5\X4AT9P2J\Yes_check[1].gif"/>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100000" l="0" r="90000"/>
                    </a14:imgEffect>
                  </a14:imgLayer>
                </a14:imgProps>
              </a:ext>
              <a:ext uri="{28A0092B-C50C-407E-A947-70E740481C1C}">
                <a14:useLocalDpi xmlns:a14="http://schemas.microsoft.com/office/drawing/2010/main" val="0"/>
              </a:ext>
            </a:extLst>
          </a:blip>
          <a:srcRect/>
          <a:stretch>
            <a:fillRect/>
          </a:stretch>
        </p:blipFill>
        <p:spPr bwMode="auto">
          <a:xfrm>
            <a:off x="7537888" y="1284550"/>
            <a:ext cx="914400" cy="914400"/>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7615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Repairing Damaged </a:t>
            </a:r>
            <a:r>
              <a:rPr lang="en-US" dirty="0" smtClean="0"/>
              <a:t>Trusses – </a:t>
            </a:r>
            <a:r>
              <a:rPr lang="en-US" dirty="0"/>
              <a:t>BCSI</a:t>
            </a:r>
            <a:endParaRPr lang="en-US" dirty="0"/>
          </a:p>
        </p:txBody>
      </p:sp>
      <p:sp>
        <p:nvSpPr>
          <p:cNvPr id="3" name="Content Placeholder 2"/>
          <p:cNvSpPr>
            <a:spLocks noGrp="1"/>
          </p:cNvSpPr>
          <p:nvPr>
            <p:ph sz="half" idx="1"/>
          </p:nvPr>
        </p:nvSpPr>
        <p:spPr>
          <a:xfrm>
            <a:off x="457200" y="1200151"/>
            <a:ext cx="5029200" cy="3394472"/>
          </a:xfrm>
        </p:spPr>
        <p:txBody>
          <a:bodyPr>
            <a:normAutofit fontScale="85000" lnSpcReduction="20000"/>
          </a:bodyPr>
          <a:lstStyle/>
          <a:p>
            <a:pPr marL="514350" indent="-514350">
              <a:buFont typeface="+mj-lt"/>
              <a:buAutoNum type="arabicPeriod" startAt="6"/>
            </a:pPr>
            <a:r>
              <a:rPr lang="en-US" smtClean="0"/>
              <a:t>Keep the TRDD in case the building official, building designer or owner requests it.</a:t>
            </a:r>
          </a:p>
          <a:p>
            <a:pPr marL="514350" indent="-514350">
              <a:buFont typeface="+mj-lt"/>
              <a:buAutoNum type="arabicPeriod" startAt="6"/>
            </a:pPr>
            <a:r>
              <a:rPr lang="en-US" smtClean="0"/>
              <a:t>If the TRDD is not for the specific condition you are repairing, do not use it.  Always follow the TRDD prepared for the specific situation.</a:t>
            </a:r>
          </a:p>
          <a:p>
            <a:pPr marL="514350" indent="-514350">
              <a:buFont typeface="+mj-lt"/>
              <a:buAutoNum type="arabicPeriod" startAt="6"/>
            </a:pPr>
            <a:r>
              <a:rPr lang="en-US" smtClean="0"/>
              <a:t>If the TRDD cannot be accomplished, inform the repair designer. </a:t>
            </a:r>
            <a:endParaRPr lang="en-US" dirty="0"/>
          </a:p>
        </p:txBody>
      </p:sp>
      <p:pic>
        <p:nvPicPr>
          <p:cNvPr id="9" name="Content Placeholder 8"/>
          <p:cNvPicPr>
            <a:picLocks noGrp="1" noChangeAspect="1"/>
          </p:cNvPicPr>
          <p:nvPr>
            <p:ph sz="half" idx="2"/>
          </p:nvPr>
        </p:nvPicPr>
        <p:blipFill>
          <a:blip r:embed="rId2"/>
          <a:stretch>
            <a:fillRect/>
          </a:stretch>
        </p:blipFill>
        <p:spPr>
          <a:xfrm>
            <a:off x="6096000" y="1200151"/>
            <a:ext cx="2444708" cy="3139712"/>
          </a:xfrm>
        </p:spPr>
      </p:pic>
    </p:spTree>
    <p:extLst>
      <p:ext uri="{BB962C8B-B14F-4D97-AF65-F5344CB8AC3E}">
        <p14:creationId xmlns:p14="http://schemas.microsoft.com/office/powerpoint/2010/main" val="20638039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Repair </a:t>
            </a:r>
            <a:r>
              <a:rPr lang="en-US" dirty="0" smtClean="0"/>
              <a:t>M</a:t>
            </a:r>
            <a:r>
              <a:rPr lang="en-US" dirty="0" smtClean="0"/>
              <a:t>aterials</a:t>
            </a:r>
            <a:endParaRPr lang="en-US" dirty="0"/>
          </a:p>
        </p:txBody>
      </p:sp>
      <p:sp>
        <p:nvSpPr>
          <p:cNvPr id="3" name="Content Placeholder 2"/>
          <p:cNvSpPr>
            <a:spLocks noGrp="1"/>
          </p:cNvSpPr>
          <p:nvPr>
            <p:ph sz="half" idx="1"/>
          </p:nvPr>
        </p:nvSpPr>
        <p:spPr/>
        <p:txBody>
          <a:bodyPr>
            <a:normAutofit fontScale="85000" lnSpcReduction="10000"/>
          </a:bodyPr>
          <a:lstStyle/>
          <a:p>
            <a:r>
              <a:rPr lang="en-US" smtClean="0"/>
              <a:t>Notify the truss designer or truss manufacturer about:</a:t>
            </a:r>
          </a:p>
          <a:p>
            <a:pPr lvl="1"/>
            <a:r>
              <a:rPr lang="en-US" smtClean="0"/>
              <a:t>Preferred materials or methods for the repair</a:t>
            </a:r>
          </a:p>
          <a:p>
            <a:pPr lvl="1"/>
            <a:r>
              <a:rPr lang="en-US" smtClean="0"/>
              <a:t>Availability of special order materials </a:t>
            </a:r>
          </a:p>
          <a:p>
            <a:pPr lvl="1"/>
            <a:r>
              <a:rPr lang="en-US" smtClean="0"/>
              <a:t>If there is a plate press on site</a:t>
            </a:r>
          </a:p>
          <a:p>
            <a:pPr lvl="1"/>
            <a:r>
              <a:rPr lang="en-US" smtClean="0"/>
              <a:t>Additional considerations not listed</a:t>
            </a:r>
          </a:p>
          <a:p>
            <a:endParaRPr lang="en-US" smtClean="0"/>
          </a:p>
          <a:p>
            <a:endParaRPr lang="en-US" smtClean="0"/>
          </a:p>
          <a:p>
            <a:endParaRPr lang="en-US" smtClean="0"/>
          </a:p>
          <a:p>
            <a:endParaRPr lang="en-US" dirty="0"/>
          </a:p>
        </p:txBody>
      </p:sp>
      <p:pic>
        <p:nvPicPr>
          <p:cNvPr id="9" name="Picture 6" descr="http://bourgetbros.com/wp-content/uploads/Unknown-3.jpe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flipH="1">
            <a:off x="5257799" y="1352550"/>
            <a:ext cx="3623707" cy="2717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2231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4" descr="http://www.decksgo.com/images/lumber-stacked.422.jp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5105400" y="2947043"/>
            <a:ext cx="3429000" cy="17713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Common Repair Materials</a:t>
            </a:r>
            <a:endParaRPr lang="en-US" dirty="0"/>
          </a:p>
        </p:txBody>
      </p:sp>
      <p:sp>
        <p:nvSpPr>
          <p:cNvPr id="12" name="Text Placeholder 11"/>
          <p:cNvSpPr>
            <a:spLocks noGrp="1"/>
          </p:cNvSpPr>
          <p:nvPr>
            <p:ph type="body" idx="1"/>
          </p:nvPr>
        </p:nvSpPr>
        <p:spPr/>
        <p:txBody>
          <a:bodyPr/>
          <a:lstStyle/>
          <a:p>
            <a:r>
              <a:rPr lang="en-US" dirty="0" smtClean="0"/>
              <a:t>OSB/Plywood</a:t>
            </a:r>
            <a:endParaRPr lang="en-US" dirty="0"/>
          </a:p>
        </p:txBody>
      </p:sp>
      <p:sp>
        <p:nvSpPr>
          <p:cNvPr id="3" name="Content Placeholder 2"/>
          <p:cNvSpPr>
            <a:spLocks noGrp="1"/>
          </p:cNvSpPr>
          <p:nvPr>
            <p:ph sz="half" idx="2"/>
          </p:nvPr>
        </p:nvSpPr>
        <p:spPr>
          <a:xfrm>
            <a:off x="457200" y="1631156"/>
            <a:ext cx="4040188" cy="1321594"/>
          </a:xfrm>
        </p:spPr>
        <p:txBody>
          <a:bodyPr>
            <a:normAutofit fontScale="70000" lnSpcReduction="20000"/>
          </a:bodyPr>
          <a:lstStyle/>
          <a:p>
            <a:r>
              <a:rPr lang="en-US" dirty="0" smtClean="0"/>
              <a:t>Typically sold as 4’x8’ panels</a:t>
            </a:r>
          </a:p>
          <a:p>
            <a:r>
              <a:rPr lang="en-US" dirty="0" smtClean="0"/>
              <a:t>Many thicknesses and span ratings</a:t>
            </a:r>
          </a:p>
          <a:p>
            <a:r>
              <a:rPr lang="en-US" dirty="0" smtClean="0"/>
              <a:t>Ensure that the panels specified on the truss repair design drawing are used in the repair.</a:t>
            </a:r>
            <a:endParaRPr lang="en-US" dirty="0"/>
          </a:p>
        </p:txBody>
      </p:sp>
      <p:sp>
        <p:nvSpPr>
          <p:cNvPr id="13" name="Text Placeholder 12"/>
          <p:cNvSpPr>
            <a:spLocks noGrp="1"/>
          </p:cNvSpPr>
          <p:nvPr>
            <p:ph type="body" sz="quarter" idx="3"/>
          </p:nvPr>
        </p:nvSpPr>
        <p:spPr/>
        <p:txBody>
          <a:bodyPr/>
          <a:lstStyle/>
          <a:p>
            <a:r>
              <a:rPr lang="en-US" smtClean="0"/>
              <a:t>Lumber</a:t>
            </a:r>
            <a:endParaRPr lang="en-US" dirty="0"/>
          </a:p>
        </p:txBody>
      </p:sp>
      <p:sp>
        <p:nvSpPr>
          <p:cNvPr id="19" name="Content Placeholder 18"/>
          <p:cNvSpPr>
            <a:spLocks noGrp="1"/>
          </p:cNvSpPr>
          <p:nvPr>
            <p:ph sz="quarter" idx="4"/>
          </p:nvPr>
        </p:nvSpPr>
        <p:spPr>
          <a:xfrm>
            <a:off x="4645026" y="1631156"/>
            <a:ext cx="4041775" cy="1550194"/>
          </a:xfrm>
        </p:spPr>
        <p:txBody>
          <a:bodyPr>
            <a:normAutofit fontScale="70000" lnSpcReduction="20000"/>
          </a:bodyPr>
          <a:lstStyle/>
          <a:p>
            <a:r>
              <a:rPr lang="en-US" dirty="0"/>
              <a:t>Many species and grades available</a:t>
            </a:r>
          </a:p>
          <a:p>
            <a:r>
              <a:rPr lang="en-US" dirty="0"/>
              <a:t>Typically, 2x nominal width is used for repairs</a:t>
            </a:r>
          </a:p>
          <a:p>
            <a:r>
              <a:rPr lang="en-US" dirty="0"/>
              <a:t>Commonly sold in nominal depths of 3, 4, 6, 8, 10, and 12 inches and in lengths up to 20 feet</a:t>
            </a:r>
          </a:p>
          <a:p>
            <a:endParaRPr lang="en-US" dirty="0"/>
          </a:p>
        </p:txBody>
      </p:sp>
      <p:pic>
        <p:nvPicPr>
          <p:cNvPr id="21" name="Picture 4" descr="http://nationalplyservices.com/wp-content/uploads/2014/06/Ply-OSB.jpg"/>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1295400" y="2952750"/>
            <a:ext cx="2383363" cy="1641872"/>
          </a:xfrm>
          <a:prstGeom prst="rect">
            <a:avLst/>
          </a:prstGeom>
        </p:spPr>
      </p:pic>
    </p:spTree>
    <p:extLst>
      <p:ext uri="{BB962C8B-B14F-4D97-AF65-F5344CB8AC3E}">
        <p14:creationId xmlns:p14="http://schemas.microsoft.com/office/powerpoint/2010/main" val="19662351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Common Repair Materials</a:t>
            </a:r>
            <a:endParaRPr lang="en-US" dirty="0"/>
          </a:p>
        </p:txBody>
      </p:sp>
      <p:sp>
        <p:nvSpPr>
          <p:cNvPr id="3" name="Content Placeholder 2"/>
          <p:cNvSpPr>
            <a:spLocks noGrp="1"/>
          </p:cNvSpPr>
          <p:nvPr>
            <p:ph idx="1"/>
          </p:nvPr>
        </p:nvSpPr>
        <p:spPr>
          <a:xfrm>
            <a:off x="457200" y="1200151"/>
            <a:ext cx="7543800" cy="2012119"/>
          </a:xfrm>
        </p:spPr>
        <p:txBody>
          <a:bodyPr>
            <a:normAutofit/>
          </a:bodyPr>
          <a:lstStyle/>
          <a:p>
            <a:pPr marL="0" indent="0">
              <a:buNone/>
            </a:pPr>
            <a:r>
              <a:rPr lang="en-US" b="1" dirty="0" smtClean="0"/>
              <a:t>Structural Composite Lumber</a:t>
            </a:r>
          </a:p>
          <a:p>
            <a:r>
              <a:rPr lang="en-US" sz="1800" dirty="0" smtClean="0"/>
              <a:t>Available </a:t>
            </a:r>
            <a:r>
              <a:rPr lang="en-US" sz="1800" dirty="0" smtClean="0"/>
              <a:t>in many sizes and strengths, can be custom ordered</a:t>
            </a:r>
          </a:p>
          <a:p>
            <a:r>
              <a:rPr lang="en-US" sz="1800" dirty="0" smtClean="0"/>
              <a:t>Available in lengths longer than 20 feet</a:t>
            </a:r>
          </a:p>
          <a:p>
            <a:r>
              <a:rPr lang="en-US" sz="1800" dirty="0" smtClean="0"/>
              <a:t>Often used in longer span floor truss repairs when a repair is not possible with lumber or OSB</a:t>
            </a:r>
            <a:endParaRPr lang="en-US" sz="1800" dirty="0"/>
          </a:p>
          <a:p>
            <a:endParaRPr lang="en-US" dirty="0" smtClean="0"/>
          </a:p>
          <a:p>
            <a:endParaRPr lang="en-US" dirty="0"/>
          </a:p>
        </p:txBody>
      </p:sp>
      <p:pic>
        <p:nvPicPr>
          <p:cNvPr id="1028" name="Picture 4" descr="http://sterrittlumber.com/wp-content/uploads/2013/07/GP_Glulam.png"/>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1" t="2218" r="39931"/>
          <a:stretch/>
        </p:blipFill>
        <p:spPr bwMode="auto">
          <a:xfrm>
            <a:off x="6967657" y="3235507"/>
            <a:ext cx="1371600" cy="11754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twperry.com/MainSite/Store1/_CachedContent/_ECommerce/StoreProductCategories/9.jpg"/>
          <p:cNvPicPr>
            <a:picLocks noChangeAspect="1" noChangeArrowheads="1"/>
          </p:cNvPicPr>
          <p:nvPr/>
        </p:nvPicPr>
        <p:blipFill rotWithShape="1">
          <a:blip r:embed="rId4">
            <a:extLst>
              <a:ext uri="{28A0092B-C50C-407E-A947-70E740481C1C}">
                <a14:useLocalDpi xmlns:a14="http://schemas.microsoft.com/office/drawing/2010/main" val="0"/>
              </a:ext>
            </a:extLst>
          </a:blip>
          <a:srcRect l="2334" t="14001" r="2667" b="5093"/>
          <a:stretch/>
        </p:blipFill>
        <p:spPr bwMode="auto">
          <a:xfrm>
            <a:off x="4074453" y="3215085"/>
            <a:ext cx="1371600" cy="11681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0" y="4410916"/>
            <a:ext cx="2502865" cy="307777"/>
          </a:xfrm>
          <a:prstGeom prst="rect">
            <a:avLst/>
          </a:prstGeom>
          <a:noFill/>
        </p:spPr>
        <p:txBody>
          <a:bodyPr wrap="none" rtlCol="0">
            <a:spAutoFit/>
          </a:bodyPr>
          <a:lstStyle/>
          <a:p>
            <a:r>
              <a:rPr lang="en-US" sz="1400" dirty="0" smtClean="0"/>
              <a:t>Laminated Veneer Lumber (LVL)</a:t>
            </a:r>
            <a:endParaRPr lang="en-US" sz="1400" dirty="0"/>
          </a:p>
        </p:txBody>
      </p:sp>
      <p:sp>
        <p:nvSpPr>
          <p:cNvPr id="14" name="TextBox 13"/>
          <p:cNvSpPr txBox="1"/>
          <p:nvPr/>
        </p:nvSpPr>
        <p:spPr>
          <a:xfrm>
            <a:off x="6324600" y="4402246"/>
            <a:ext cx="2657715" cy="307777"/>
          </a:xfrm>
          <a:prstGeom prst="rect">
            <a:avLst/>
          </a:prstGeom>
          <a:noFill/>
        </p:spPr>
        <p:txBody>
          <a:bodyPr wrap="none" rtlCol="0">
            <a:spAutoFit/>
          </a:bodyPr>
          <a:lstStyle/>
          <a:p>
            <a:r>
              <a:rPr lang="en-US" sz="1400" dirty="0" smtClean="0"/>
              <a:t>Glued Laminated Timber (Glulam)</a:t>
            </a:r>
            <a:endParaRPr lang="en-US" sz="1400" dirty="0"/>
          </a:p>
        </p:txBody>
      </p:sp>
      <p:sp>
        <p:nvSpPr>
          <p:cNvPr id="15" name="TextBox 14"/>
          <p:cNvSpPr txBox="1"/>
          <p:nvPr/>
        </p:nvSpPr>
        <p:spPr>
          <a:xfrm>
            <a:off x="3641966" y="4402247"/>
            <a:ext cx="2236574" cy="307777"/>
          </a:xfrm>
          <a:prstGeom prst="rect">
            <a:avLst/>
          </a:prstGeom>
          <a:noFill/>
        </p:spPr>
        <p:txBody>
          <a:bodyPr wrap="none" rtlCol="0">
            <a:spAutoFit/>
          </a:bodyPr>
          <a:lstStyle/>
          <a:p>
            <a:r>
              <a:rPr lang="en-US" sz="1400" dirty="0" smtClean="0"/>
              <a:t>Parallel Strand Lumber (PSL)</a:t>
            </a:r>
            <a:endParaRPr lang="en-US" sz="1400" dirty="0"/>
          </a:p>
        </p:txBody>
      </p:sp>
      <p:pic>
        <p:nvPicPr>
          <p:cNvPr id="1034" name="Picture 10" descr="http://cms.esi.info/Media/productImages/Finnforest_UK_Ltd_Kerto_S_laminated_veneer_lumber_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9462" b="26795"/>
          <a:stretch/>
        </p:blipFill>
        <p:spPr bwMode="auto">
          <a:xfrm>
            <a:off x="1330655" y="3215085"/>
            <a:ext cx="1371600" cy="1177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6800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Common Repair Materials</a:t>
            </a:r>
            <a:endParaRPr lang="en-US" dirty="0"/>
          </a:p>
        </p:txBody>
      </p:sp>
      <p:sp>
        <p:nvSpPr>
          <p:cNvPr id="3" name="Content Placeholder 2"/>
          <p:cNvSpPr>
            <a:spLocks noGrp="1"/>
          </p:cNvSpPr>
          <p:nvPr>
            <p:ph sz="half" idx="1"/>
          </p:nvPr>
        </p:nvSpPr>
        <p:spPr>
          <a:xfrm>
            <a:off x="457200" y="1200151"/>
            <a:ext cx="5410200" cy="3394472"/>
          </a:xfrm>
        </p:spPr>
        <p:txBody>
          <a:bodyPr>
            <a:normAutofit lnSpcReduction="10000"/>
          </a:bodyPr>
          <a:lstStyle/>
          <a:p>
            <a:pPr marL="0" indent="0">
              <a:buNone/>
            </a:pPr>
            <a:r>
              <a:rPr lang="en-US" sz="2400" b="1" dirty="0" smtClean="0"/>
              <a:t>Portable Plate Press</a:t>
            </a:r>
          </a:p>
          <a:p>
            <a:r>
              <a:rPr lang="en-US" sz="1800" dirty="0" smtClean="0"/>
              <a:t>If </a:t>
            </a:r>
            <a:r>
              <a:rPr lang="en-US" sz="1800" dirty="0"/>
              <a:t>available, a plate press may be used to replace a plate that is damaged or missing.</a:t>
            </a:r>
          </a:p>
          <a:p>
            <a:r>
              <a:rPr lang="en-US" sz="1800" dirty="0"/>
              <a:t>Note that the tooth holding value in lumber that has had a gusset plate removed is reduced by 50%. </a:t>
            </a:r>
          </a:p>
          <a:p>
            <a:r>
              <a:rPr lang="en-US" sz="1800" dirty="0"/>
              <a:t>Thus, the replacement plate must be sized larger than the original to allow the plate to connect into good lumber.</a:t>
            </a:r>
          </a:p>
          <a:p>
            <a:r>
              <a:rPr lang="en-US" sz="1800" dirty="0"/>
              <a:t>The new plate may not need to be 50% bigger, but the truss designer needs to recalculate the design to ensure the plate is adequate.</a:t>
            </a:r>
            <a:endParaRPr lang="en-US" sz="1800" dirty="0"/>
          </a:p>
        </p:txBody>
      </p:sp>
      <p:pic>
        <p:nvPicPr>
          <p:cNvPr id="10" name="Picture 2" descr="https://upload.wikimedia.org/wikipedia/commons/7/7a/Wood_truss_pla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352550"/>
            <a:ext cx="1143000" cy="129613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www.mitek-us.com/assets/0/85/16830/16843/16844/c15d4d82-5082-4deb-868f-24db0953c1ce.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0" y="2724150"/>
            <a:ext cx="1905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1852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Common Repair Materials</a:t>
            </a:r>
            <a:endParaRPr lang="en-US" dirty="0"/>
          </a:p>
        </p:txBody>
      </p:sp>
      <p:sp>
        <p:nvSpPr>
          <p:cNvPr id="3" name="Content Placeholder 2"/>
          <p:cNvSpPr>
            <a:spLocks noGrp="1"/>
          </p:cNvSpPr>
          <p:nvPr>
            <p:ph idx="1"/>
          </p:nvPr>
        </p:nvSpPr>
        <p:spPr>
          <a:xfrm>
            <a:off x="457200" y="1200151"/>
            <a:ext cx="4114800" cy="3394472"/>
          </a:xfrm>
        </p:spPr>
        <p:txBody>
          <a:bodyPr>
            <a:normAutofit/>
          </a:bodyPr>
          <a:lstStyle/>
          <a:p>
            <a:pPr marL="0" indent="0">
              <a:buNone/>
            </a:pPr>
            <a:r>
              <a:rPr lang="en-US" b="1" dirty="0"/>
              <a:t>Manufactured scab truss</a:t>
            </a:r>
          </a:p>
          <a:p>
            <a:r>
              <a:rPr lang="en-US" sz="1800" dirty="0" smtClean="0"/>
              <a:t>Often </a:t>
            </a:r>
            <a:r>
              <a:rPr lang="en-US" sz="1800" dirty="0" smtClean="0"/>
              <a:t>used in situations where connection forces are high and the truss profile does not allow for a repair with typical materials.</a:t>
            </a:r>
          </a:p>
          <a:p>
            <a:r>
              <a:rPr lang="en-US" sz="1800" dirty="0" smtClean="0"/>
              <a:t>Designed and built at a shop and installed on site.</a:t>
            </a:r>
            <a:endParaRPr lang="en-US" sz="1800" dirty="0"/>
          </a:p>
          <a:p>
            <a:endParaRPr lang="en-US" dirty="0" smtClean="0"/>
          </a:p>
          <a:p>
            <a:endParaRPr lang="en-US" dirty="0"/>
          </a:p>
        </p:txBody>
      </p:sp>
      <p:pic>
        <p:nvPicPr>
          <p:cNvPr id="2063" name="Picture 1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638"/>
          <a:stretch/>
        </p:blipFill>
        <p:spPr bwMode="auto">
          <a:xfrm>
            <a:off x="4572000" y="971550"/>
            <a:ext cx="4572000" cy="2585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4" name="Picture 1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33"/>
          <a:stretch/>
        </p:blipFill>
        <p:spPr bwMode="auto">
          <a:xfrm>
            <a:off x="5638800" y="3136065"/>
            <a:ext cx="1466850" cy="1547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57811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ecx.images-amazon.com/images/I/51XB08NQRAL._SX300_.jpg"/>
          <p:cNvPicPr>
            <a:picLocks noChangeAspect="1" noChangeArrowheads="1"/>
          </p:cNvPicPr>
          <p:nvPr/>
        </p:nvPicPr>
        <p:blipFill rotWithShape="1">
          <a:blip r:embed="rId2">
            <a:extLst>
              <a:ext uri="{28A0092B-C50C-407E-A947-70E740481C1C}">
                <a14:useLocalDpi xmlns:a14="http://schemas.microsoft.com/office/drawing/2010/main" val="0"/>
              </a:ext>
            </a:extLst>
          </a:blip>
          <a:srcRect l="2466" t="23263" r="3950" b="21296"/>
          <a:stretch/>
        </p:blipFill>
        <p:spPr bwMode="auto">
          <a:xfrm>
            <a:off x="4101643" y="3588083"/>
            <a:ext cx="2286000" cy="9660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nails"/>
          <p:cNvPicPr>
            <a:picLocks noChangeAspect="1" noChangeArrowheads="1"/>
          </p:cNvPicPr>
          <p:nvPr/>
        </p:nvPicPr>
        <p:blipFill rotWithShape="1">
          <a:blip r:embed="rId3">
            <a:extLst>
              <a:ext uri="{28A0092B-C50C-407E-A947-70E740481C1C}">
                <a14:useLocalDpi xmlns:a14="http://schemas.microsoft.com/office/drawing/2010/main" val="0"/>
              </a:ext>
            </a:extLst>
          </a:blip>
          <a:srcRect r="37094" b="50000"/>
          <a:stretch/>
        </p:blipFill>
        <p:spPr bwMode="auto">
          <a:xfrm>
            <a:off x="6400800" y="2935150"/>
            <a:ext cx="2743200" cy="16189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Common Repair Materials</a:t>
            </a:r>
            <a:endParaRPr lang="en-US" dirty="0"/>
          </a:p>
        </p:txBody>
      </p:sp>
      <p:sp>
        <p:nvSpPr>
          <p:cNvPr id="3" name="Content Placeholder 2"/>
          <p:cNvSpPr>
            <a:spLocks noGrp="1"/>
          </p:cNvSpPr>
          <p:nvPr>
            <p:ph sz="half" idx="1"/>
          </p:nvPr>
        </p:nvSpPr>
        <p:spPr>
          <a:xfrm>
            <a:off x="457200" y="1200151"/>
            <a:ext cx="5791200" cy="2544475"/>
          </a:xfrm>
        </p:spPr>
        <p:txBody>
          <a:bodyPr>
            <a:normAutofit fontScale="77500" lnSpcReduction="20000"/>
          </a:bodyPr>
          <a:lstStyle/>
          <a:p>
            <a:pPr marL="0" indent="0">
              <a:buNone/>
            </a:pPr>
            <a:r>
              <a:rPr lang="en-US" sz="3100" b="1" dirty="0" smtClean="0"/>
              <a:t>Nails</a:t>
            </a:r>
          </a:p>
          <a:p>
            <a:r>
              <a:rPr lang="en-US" dirty="0" smtClean="0"/>
              <a:t>Available in many lengths</a:t>
            </a:r>
          </a:p>
          <a:p>
            <a:r>
              <a:rPr lang="en-US" dirty="0" smtClean="0"/>
              <a:t>Easily attached with a nail gun </a:t>
            </a:r>
          </a:p>
          <a:p>
            <a:r>
              <a:rPr lang="en-US" dirty="0" smtClean="0"/>
              <a:t>Versatile and commonly found on the job site</a:t>
            </a:r>
          </a:p>
          <a:p>
            <a:r>
              <a:rPr lang="en-US" dirty="0" smtClean="0"/>
              <a:t>Nails are less efficient in connecting wood members than metal gusset plates, but clinching, if allowed, can reduce the size of the repair</a:t>
            </a:r>
          </a:p>
          <a:p>
            <a:endParaRPr lang="en-US" dirty="0" smtClean="0"/>
          </a:p>
          <a:p>
            <a:endParaRPr lang="en-US" dirty="0"/>
          </a:p>
        </p:txBody>
      </p:sp>
      <p:pic>
        <p:nvPicPr>
          <p:cNvPr id="7" name="Picture 12" descr="http://www.nailgundepot.com/prodImages/2014/FramePro325XP_only.jpg"/>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a:xfrm>
            <a:off x="6629400" y="514350"/>
            <a:ext cx="2286000" cy="2286000"/>
          </a:xfrm>
        </p:spPr>
      </p:pic>
    </p:spTree>
    <p:extLst>
      <p:ext uri="{BB962C8B-B14F-4D97-AF65-F5344CB8AC3E}">
        <p14:creationId xmlns:p14="http://schemas.microsoft.com/office/powerpoint/2010/main" val="1536018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What is the difference between a Repair and a Modification?</a:t>
            </a:r>
          </a:p>
          <a:p>
            <a:pPr lvl="1"/>
            <a:r>
              <a:rPr lang="en-US" b="1" dirty="0" smtClean="0"/>
              <a:t>Truss </a:t>
            </a:r>
            <a:r>
              <a:rPr lang="en-US" b="1" dirty="0" smtClean="0"/>
              <a:t>Repair (top)</a:t>
            </a:r>
            <a:r>
              <a:rPr lang="en-US" dirty="0" smtClean="0"/>
              <a:t>: </a:t>
            </a:r>
            <a:r>
              <a:rPr lang="en-US" dirty="0" smtClean="0"/>
              <a:t>restoring a truss back to its original shape and strength in situations where damage has caused a change or a reduction in either.</a:t>
            </a:r>
          </a:p>
          <a:p>
            <a:pPr lvl="1"/>
            <a:r>
              <a:rPr lang="en-US" b="1" dirty="0" smtClean="0"/>
              <a:t>Truss </a:t>
            </a:r>
            <a:r>
              <a:rPr lang="en-US" b="1" dirty="0" smtClean="0"/>
              <a:t>Modification (bottom)</a:t>
            </a:r>
            <a:r>
              <a:rPr lang="en-US" dirty="0" smtClean="0"/>
              <a:t>: </a:t>
            </a:r>
            <a:r>
              <a:rPr lang="en-US" dirty="0" smtClean="0"/>
              <a:t>altering a truss profile, loading, and/or bearing conditions to fit a situation for which the original truss was not designed. </a:t>
            </a:r>
            <a:endParaRPr lang="en-US" dirty="0" smtClean="0"/>
          </a:p>
        </p:txBody>
      </p:sp>
      <p:pic>
        <p:nvPicPr>
          <p:cNvPr id="8" name="Picture 7"/>
          <p:cNvPicPr>
            <a:picLocks noChangeAspect="1"/>
          </p:cNvPicPr>
          <p:nvPr/>
        </p:nvPicPr>
        <p:blipFill>
          <a:blip r:embed="rId2"/>
          <a:stretch>
            <a:fillRect/>
          </a:stretch>
        </p:blipFill>
        <p:spPr>
          <a:xfrm>
            <a:off x="4638261" y="2408086"/>
            <a:ext cx="4036497" cy="547002"/>
          </a:xfrm>
          <a:prstGeom prst="rect">
            <a:avLst/>
          </a:prstGeom>
        </p:spPr>
      </p:pic>
      <p:pic>
        <p:nvPicPr>
          <p:cNvPr id="16" name="Content Placeholder 6"/>
          <p:cNvPicPr>
            <a:picLocks noChangeAspect="1"/>
          </p:cNvPicPr>
          <p:nvPr/>
        </p:nvPicPr>
        <p:blipFill>
          <a:blip r:embed="rId3"/>
          <a:stretch>
            <a:fillRect/>
          </a:stretch>
        </p:blipFill>
        <p:spPr>
          <a:xfrm>
            <a:off x="4656591" y="3562350"/>
            <a:ext cx="4030209" cy="559576"/>
          </a:xfrm>
          <a:prstGeom prst="rect">
            <a:avLst/>
          </a:prstGeom>
        </p:spPr>
      </p:pic>
    </p:spTree>
    <p:extLst>
      <p:ext uri="{BB962C8B-B14F-4D97-AF65-F5344CB8AC3E}">
        <p14:creationId xmlns:p14="http://schemas.microsoft.com/office/powerpoint/2010/main" val="30658225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Repair Materials</a:t>
            </a:r>
            <a:endParaRPr lang="en-US" dirty="0"/>
          </a:p>
        </p:txBody>
      </p:sp>
      <p:sp>
        <p:nvSpPr>
          <p:cNvPr id="3" name="Content Placeholder 2"/>
          <p:cNvSpPr>
            <a:spLocks noGrp="1"/>
          </p:cNvSpPr>
          <p:nvPr>
            <p:ph idx="1"/>
          </p:nvPr>
        </p:nvSpPr>
        <p:spPr>
          <a:xfrm>
            <a:off x="457200" y="1200151"/>
            <a:ext cx="5027906" cy="3394472"/>
          </a:xfrm>
        </p:spPr>
        <p:txBody>
          <a:bodyPr>
            <a:normAutofit fontScale="85000" lnSpcReduction="10000"/>
          </a:bodyPr>
          <a:lstStyle/>
          <a:p>
            <a:pPr marL="0" indent="0">
              <a:buNone/>
            </a:pPr>
            <a:r>
              <a:rPr lang="en-US" sz="2800" b="1" dirty="0" smtClean="0"/>
              <a:t>Nails – Clinching</a:t>
            </a:r>
            <a:endParaRPr lang="en-US" sz="2800" b="1" dirty="0" smtClean="0"/>
          </a:p>
          <a:p>
            <a:r>
              <a:rPr lang="en-US" dirty="0" smtClean="0"/>
              <a:t>NDS 11.1.6.5 allows nails to be clinched in a gusset repair.</a:t>
            </a:r>
          </a:p>
          <a:p>
            <a:r>
              <a:rPr lang="en-US" dirty="0" smtClean="0"/>
              <a:t>Clinching increases the withdrawal value of the nail by doubling the shear value of the nail.</a:t>
            </a:r>
          </a:p>
          <a:p>
            <a:r>
              <a:rPr lang="en-US" dirty="0" smtClean="0"/>
              <a:t>This allows more force to be transferred directly to the adjoining members. </a:t>
            </a:r>
          </a:p>
          <a:p>
            <a:r>
              <a:rPr lang="en-US" dirty="0" smtClean="0"/>
              <a:t>A gusset repair can be significantly smaller with clinched nails than non-clinched nails.</a:t>
            </a:r>
          </a:p>
          <a:p>
            <a:endParaRPr lang="en-US" dirty="0" smtClean="0"/>
          </a:p>
        </p:txBody>
      </p:sp>
      <p:pic>
        <p:nvPicPr>
          <p:cNvPr id="5" name="Picture 2" descr="http://images.meredith.com/wood/images/woodgrains/maplestriped.jpg"/>
          <p:cNvPicPr>
            <a:picLocks noChangeArrowheads="1"/>
          </p:cNvPicPr>
          <p:nvPr/>
        </p:nvPicPr>
        <p:blipFill rotWithShape="1">
          <a:blip r:embed="rId2" cstate="print">
            <a:extLst>
              <a:ext uri="{28A0092B-C50C-407E-A947-70E740481C1C}">
                <a14:useLocalDpi xmlns:a14="http://schemas.microsoft.com/office/drawing/2010/main" val="0"/>
              </a:ext>
            </a:extLst>
          </a:blip>
          <a:srcRect l="82809"/>
          <a:stretch/>
        </p:blipFill>
        <p:spPr bwMode="auto">
          <a:xfrm rot="5400000">
            <a:off x="6909250" y="244437"/>
            <a:ext cx="457200" cy="329184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cimg3.ibsrv.net/cimg/www.doityourself.com/450x300_85/853/oriented-strand-board-sized-128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5106" y="1515294"/>
            <a:ext cx="3291840" cy="1463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cimg3.ibsrv.net/cimg/www.doityourself.com/450x300_85/853/oriented-strand-board-sized-128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1930" y="2115174"/>
            <a:ext cx="3291840" cy="14630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as-n-Rite 5-lb 10D 3-in Bright Steel Smooth Box Nails"/>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5435" b="94928" l="34058" r="52899"/>
                    </a14:imgEffect>
                  </a14:imgLayer>
                </a14:imgProps>
              </a:ext>
              <a:ext uri="{28A0092B-C50C-407E-A947-70E740481C1C}">
                <a14:useLocalDpi xmlns:a14="http://schemas.microsoft.com/office/drawing/2010/main" val="0"/>
              </a:ext>
            </a:extLst>
          </a:blip>
          <a:srcRect l="40526" t="5570" r="50000" b="7340"/>
          <a:stretch/>
        </p:blipFill>
        <p:spPr bwMode="auto">
          <a:xfrm>
            <a:off x="6323982" y="1487166"/>
            <a:ext cx="106267" cy="97685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Fas-n-Rite 5-lb 10D 3-in Bright Steel Smooth Box Nails"/>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5435" b="94928" l="34058" r="52899"/>
                    </a14:imgEffect>
                  </a14:imgLayer>
                </a14:imgProps>
              </a:ext>
              <a:ext uri="{28A0092B-C50C-407E-A947-70E740481C1C}">
                <a14:useLocalDpi xmlns:a14="http://schemas.microsoft.com/office/drawing/2010/main" val="0"/>
              </a:ext>
            </a:extLst>
          </a:blip>
          <a:srcRect l="40526" t="5570" r="50000" b="7340"/>
          <a:stretch/>
        </p:blipFill>
        <p:spPr bwMode="auto">
          <a:xfrm>
            <a:off x="7453349" y="1487167"/>
            <a:ext cx="106267" cy="976857"/>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www.toolstop.co.uk/components/com_virtuemart/shop_image/product/aaf02a84861b53cf7bed9ac87239ea2b.jpg"/>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0000" b="90000" l="0" r="100000"/>
                    </a14:imgEffect>
                  </a14:imgLayer>
                </a14:imgProps>
              </a:ext>
              <a:ext uri="{28A0092B-C50C-407E-A947-70E740481C1C}">
                <a14:useLocalDpi xmlns:a14="http://schemas.microsoft.com/office/drawing/2010/main" val="0"/>
              </a:ext>
            </a:extLst>
          </a:blip>
          <a:srcRect t="28206" b="26547"/>
          <a:stretch/>
        </p:blipFill>
        <p:spPr bwMode="auto">
          <a:xfrm rot="2754603">
            <a:off x="5505570" y="2770053"/>
            <a:ext cx="2743200" cy="124121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8280673" y="1487166"/>
            <a:ext cx="405379" cy="907224"/>
            <a:chOff x="8080648" y="1487166"/>
            <a:chExt cx="405379" cy="907224"/>
          </a:xfrm>
        </p:grpSpPr>
        <p:pic>
          <p:nvPicPr>
            <p:cNvPr id="16" name="Picture 8"/>
            <p:cNvPicPr>
              <a:picLocks noChangeArrowheads="1"/>
            </p:cNvPicPr>
            <p:nvPr/>
          </p:nvPicPr>
          <p:blipFill rotWithShape="1">
            <a:blip r:embed="rId10">
              <a:extLst>
                <a:ext uri="{BEBA8EAE-BF5A-486C-A8C5-ECC9F3942E4B}">
                  <a14:imgProps xmlns:a14="http://schemas.microsoft.com/office/drawing/2010/main">
                    <a14:imgLayer r:embed="rId11">
                      <a14:imgEffect>
                        <a14:backgroundRemoval t="9375" b="89931" l="0" r="100000"/>
                      </a14:imgEffect>
                    </a14:imgLayer>
                  </a14:imgProps>
                </a:ext>
                <a:ext uri="{28A0092B-C50C-407E-A947-70E740481C1C}">
                  <a14:useLocalDpi xmlns:a14="http://schemas.microsoft.com/office/drawing/2010/main" val="0"/>
                </a:ext>
              </a:extLst>
            </a:blip>
            <a:srcRect t="57490" b="37592"/>
            <a:stretch/>
          </p:blipFill>
          <p:spPr bwMode="auto">
            <a:xfrm>
              <a:off x="8256057" y="2243280"/>
              <a:ext cx="229970" cy="151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descr="Fas-n-Rite 5-lb 10D 3-in Bright Steel Smooth Box Nails"/>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5435" b="94928" l="34058" r="52899"/>
                      </a14:imgEffect>
                    </a14:imgLayer>
                  </a14:imgProps>
                </a:ext>
                <a:ext uri="{28A0092B-C50C-407E-A947-70E740481C1C}">
                  <a14:useLocalDpi xmlns:a14="http://schemas.microsoft.com/office/drawing/2010/main" val="0"/>
                </a:ext>
              </a:extLst>
            </a:blip>
            <a:srcRect l="26152" t="5570" r="42123" b="24224"/>
            <a:stretch/>
          </p:blipFill>
          <p:spPr bwMode="auto">
            <a:xfrm>
              <a:off x="8080648" y="1487166"/>
              <a:ext cx="355830" cy="787469"/>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4" descr="Fas-n-Rite 5-lb 10D 3-in Bright Steel Smooth Box Nails"/>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5435" b="94928" l="34058" r="52899"/>
                    </a14:imgEffect>
                  </a14:imgLayer>
                </a14:imgProps>
              </a:ext>
              <a:ext uri="{28A0092B-C50C-407E-A947-70E740481C1C}">
                <a14:useLocalDpi xmlns:a14="http://schemas.microsoft.com/office/drawing/2010/main" val="0"/>
              </a:ext>
            </a:extLst>
          </a:blip>
          <a:srcRect l="40526" t="5570" r="50000" b="7340"/>
          <a:stretch/>
        </p:blipFill>
        <p:spPr bwMode="auto">
          <a:xfrm rot="10800000">
            <a:off x="5764138" y="1341978"/>
            <a:ext cx="106267" cy="9768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Fas-n-Rite 5-lb 10D 3-in Bright Steel Smooth Box Nails"/>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5435" b="94928" l="34058" r="52899"/>
                    </a14:imgEffect>
                  </a14:imgLayer>
                </a14:imgProps>
              </a:ext>
              <a:ext uri="{28A0092B-C50C-407E-A947-70E740481C1C}">
                <a14:useLocalDpi xmlns:a14="http://schemas.microsoft.com/office/drawing/2010/main" val="0"/>
              </a:ext>
            </a:extLst>
          </a:blip>
          <a:srcRect l="40526" t="5570" r="50000" b="7340"/>
          <a:stretch/>
        </p:blipFill>
        <p:spPr bwMode="auto">
          <a:xfrm rot="10800000">
            <a:off x="6864930" y="1341979"/>
            <a:ext cx="106267" cy="976857"/>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rot="10800000">
            <a:off x="7892279" y="1407117"/>
            <a:ext cx="405379" cy="907224"/>
            <a:chOff x="8080648" y="1487166"/>
            <a:chExt cx="405379" cy="907224"/>
          </a:xfrm>
        </p:grpSpPr>
        <p:pic>
          <p:nvPicPr>
            <p:cNvPr id="22" name="Picture 8"/>
            <p:cNvPicPr>
              <a:picLocks noChangeArrowheads="1"/>
            </p:cNvPicPr>
            <p:nvPr/>
          </p:nvPicPr>
          <p:blipFill rotWithShape="1">
            <a:blip r:embed="rId10">
              <a:extLst>
                <a:ext uri="{BEBA8EAE-BF5A-486C-A8C5-ECC9F3942E4B}">
                  <a14:imgProps xmlns:a14="http://schemas.microsoft.com/office/drawing/2010/main">
                    <a14:imgLayer r:embed="rId11">
                      <a14:imgEffect>
                        <a14:backgroundRemoval t="9375" b="89931" l="0" r="100000"/>
                      </a14:imgEffect>
                    </a14:imgLayer>
                  </a14:imgProps>
                </a:ext>
                <a:ext uri="{28A0092B-C50C-407E-A947-70E740481C1C}">
                  <a14:useLocalDpi xmlns:a14="http://schemas.microsoft.com/office/drawing/2010/main" val="0"/>
                </a:ext>
              </a:extLst>
            </a:blip>
            <a:srcRect t="57490" b="37592"/>
            <a:stretch/>
          </p:blipFill>
          <p:spPr bwMode="auto">
            <a:xfrm>
              <a:off x="8256057" y="2243280"/>
              <a:ext cx="229970" cy="151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descr="Fas-n-Rite 5-lb 10D 3-in Bright Steel Smooth Box Nails"/>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5435" b="94928" l="34058" r="52899"/>
                      </a14:imgEffect>
                    </a14:imgLayer>
                  </a14:imgProps>
                </a:ext>
                <a:ext uri="{28A0092B-C50C-407E-A947-70E740481C1C}">
                  <a14:useLocalDpi xmlns:a14="http://schemas.microsoft.com/office/drawing/2010/main" val="0"/>
                </a:ext>
              </a:extLst>
            </a:blip>
            <a:srcRect l="26152" t="5570" r="42123" b="24224"/>
            <a:stretch/>
          </p:blipFill>
          <p:spPr bwMode="auto">
            <a:xfrm>
              <a:off x="8080648" y="1487166"/>
              <a:ext cx="355830" cy="78746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911408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Common Repair Materials</a:t>
            </a:r>
            <a:endParaRPr lang="en-US" dirty="0"/>
          </a:p>
        </p:txBody>
      </p:sp>
      <p:sp>
        <p:nvSpPr>
          <p:cNvPr id="3" name="Content Placeholder 2"/>
          <p:cNvSpPr>
            <a:spLocks noGrp="1"/>
          </p:cNvSpPr>
          <p:nvPr>
            <p:ph sz="half" idx="1"/>
          </p:nvPr>
        </p:nvSpPr>
        <p:spPr/>
        <p:txBody>
          <a:bodyPr>
            <a:normAutofit fontScale="62500" lnSpcReduction="20000"/>
          </a:bodyPr>
          <a:lstStyle/>
          <a:p>
            <a:pPr marL="0" indent="0">
              <a:buNone/>
            </a:pPr>
            <a:r>
              <a:rPr lang="en-US" sz="3800" b="1" dirty="0" smtClean="0"/>
              <a:t>Nails – Clinching</a:t>
            </a:r>
            <a:endParaRPr lang="en-US" sz="3800" b="1" dirty="0" smtClean="0"/>
          </a:p>
          <a:p>
            <a:r>
              <a:rPr lang="en-US" dirty="0" smtClean="0"/>
              <a:t>Gussets must be installed on both sides of the repair.</a:t>
            </a:r>
          </a:p>
          <a:p>
            <a:r>
              <a:rPr lang="en-US" dirty="0" smtClean="0"/>
              <a:t>Fasteners must be of sufficient length to pass through both gussets and the main truss member while retaining a minimum of 3/8“ to be clinched.</a:t>
            </a:r>
          </a:p>
          <a:p>
            <a:r>
              <a:rPr lang="en-US" dirty="0" smtClean="0"/>
              <a:t>Repairs that specify clinched nails must use clinched nails or the repair is not valid. </a:t>
            </a:r>
          </a:p>
          <a:p>
            <a:r>
              <a:rPr lang="en-US" dirty="0" smtClean="0"/>
              <a:t>Verify in the field that nails are clinched where specified on the repair detail.</a:t>
            </a:r>
          </a:p>
          <a:p>
            <a:endParaRPr lang="en-US" dirty="0" smtClean="0"/>
          </a:p>
          <a:p>
            <a:endParaRPr lang="en-US" dirty="0" smtClean="0"/>
          </a:p>
        </p:txBody>
      </p:sp>
      <p:pic>
        <p:nvPicPr>
          <p:cNvPr id="24" name="Content Placeholder 23"/>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648200" y="1801558"/>
            <a:ext cx="4038600" cy="2191259"/>
          </a:xfrm>
        </p:spPr>
      </p:pic>
    </p:spTree>
    <p:extLst>
      <p:ext uri="{BB962C8B-B14F-4D97-AF65-F5344CB8AC3E}">
        <p14:creationId xmlns:p14="http://schemas.microsoft.com/office/powerpoint/2010/main" val="4857902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Repair Materials</a:t>
            </a:r>
            <a:endParaRPr lang="en-US" dirty="0"/>
          </a:p>
        </p:txBody>
      </p:sp>
      <p:sp>
        <p:nvSpPr>
          <p:cNvPr id="12" name="Text Placeholder 11"/>
          <p:cNvSpPr>
            <a:spLocks noGrp="1"/>
          </p:cNvSpPr>
          <p:nvPr>
            <p:ph type="body" idx="1"/>
          </p:nvPr>
        </p:nvSpPr>
        <p:spPr/>
        <p:txBody>
          <a:bodyPr/>
          <a:lstStyle/>
          <a:p>
            <a:r>
              <a:rPr lang="en-US" dirty="0" smtClean="0"/>
              <a:t>Screws</a:t>
            </a:r>
            <a:endParaRPr lang="en-US" dirty="0"/>
          </a:p>
        </p:txBody>
      </p:sp>
      <p:sp>
        <p:nvSpPr>
          <p:cNvPr id="3" name="Content Placeholder 2"/>
          <p:cNvSpPr>
            <a:spLocks noGrp="1"/>
          </p:cNvSpPr>
          <p:nvPr>
            <p:ph sz="half" idx="2"/>
          </p:nvPr>
        </p:nvSpPr>
        <p:spPr>
          <a:xfrm>
            <a:off x="457200" y="1631156"/>
            <a:ext cx="4040188" cy="1931194"/>
          </a:xfrm>
        </p:spPr>
        <p:txBody>
          <a:bodyPr>
            <a:normAutofit fontScale="62500" lnSpcReduction="20000"/>
          </a:bodyPr>
          <a:lstStyle/>
          <a:p>
            <a:r>
              <a:rPr lang="en-US" dirty="0"/>
              <a:t>Available in many sizes and lengths</a:t>
            </a:r>
          </a:p>
          <a:p>
            <a:r>
              <a:rPr lang="en-US" dirty="0"/>
              <a:t>Screws have a higher withdrawal and lateral resistance values than nails and therefore a repair can use fewer screws than nails.</a:t>
            </a:r>
          </a:p>
          <a:p>
            <a:r>
              <a:rPr lang="en-US" dirty="0"/>
              <a:t>Spacing requirements may be higher than for nails</a:t>
            </a:r>
          </a:p>
          <a:p>
            <a:r>
              <a:rPr lang="en-US" dirty="0"/>
              <a:t>Consult manufacturer for design values and minimum spacing requirements. </a:t>
            </a:r>
          </a:p>
        </p:txBody>
      </p:sp>
      <p:sp>
        <p:nvSpPr>
          <p:cNvPr id="13" name="Text Placeholder 12"/>
          <p:cNvSpPr>
            <a:spLocks noGrp="1"/>
          </p:cNvSpPr>
          <p:nvPr>
            <p:ph type="body" sz="quarter" idx="3"/>
          </p:nvPr>
        </p:nvSpPr>
        <p:spPr/>
        <p:txBody>
          <a:bodyPr/>
          <a:lstStyle/>
          <a:p>
            <a:r>
              <a:rPr lang="en-US" dirty="0" smtClean="0"/>
              <a:t>Bolts</a:t>
            </a:r>
            <a:endParaRPr lang="en-US" dirty="0"/>
          </a:p>
        </p:txBody>
      </p:sp>
      <p:sp>
        <p:nvSpPr>
          <p:cNvPr id="19" name="Content Placeholder 18"/>
          <p:cNvSpPr>
            <a:spLocks noGrp="1"/>
          </p:cNvSpPr>
          <p:nvPr>
            <p:ph sz="quarter" idx="4"/>
          </p:nvPr>
        </p:nvSpPr>
        <p:spPr>
          <a:xfrm>
            <a:off x="4645026" y="1631156"/>
            <a:ext cx="4041775" cy="1169194"/>
          </a:xfrm>
        </p:spPr>
        <p:txBody>
          <a:bodyPr>
            <a:normAutofit fontScale="62500" lnSpcReduction="20000"/>
          </a:bodyPr>
          <a:lstStyle/>
          <a:p>
            <a:r>
              <a:rPr lang="en-US" dirty="0"/>
              <a:t>Machine bolts such as ASTM A307 are typically specified </a:t>
            </a:r>
          </a:p>
          <a:p>
            <a:r>
              <a:rPr lang="en-US" dirty="0"/>
              <a:t>Can be used when large forces or multiple plies are involved</a:t>
            </a:r>
          </a:p>
          <a:p>
            <a:r>
              <a:rPr lang="en-US" dirty="0"/>
              <a:t>Not as commonly used in truss repairs</a:t>
            </a:r>
          </a:p>
          <a:p>
            <a:endParaRPr lang="en-US" dirty="0"/>
          </a:p>
        </p:txBody>
      </p:sp>
      <p:pic>
        <p:nvPicPr>
          <p:cNvPr id="9" name="Picture 4" descr="http://www.strongtie.com/graphics/products/large/SD-loadrated.gif"/>
          <p:cNvPicPr>
            <a:picLocks noChangeAspect="1" noChangeArrowheads="1"/>
          </p:cNvPicPr>
          <p:nvPr/>
        </p:nvPicPr>
        <p:blipFill rotWithShape="1">
          <a:blip r:embed="rId2">
            <a:extLst>
              <a:ext uri="{28A0092B-C50C-407E-A947-70E740481C1C}">
                <a14:useLocalDpi xmlns:a14="http://schemas.microsoft.com/office/drawing/2010/main" val="0"/>
              </a:ext>
            </a:extLst>
          </a:blip>
          <a:srcRect t="13067" b="17747"/>
          <a:stretch/>
        </p:blipFill>
        <p:spPr bwMode="auto">
          <a:xfrm>
            <a:off x="1676400" y="3386514"/>
            <a:ext cx="1890351" cy="13078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static.portlandbolt.com/uploads/2014/07/hex_bolt1-374x250.jpg"/>
          <p:cNvPicPr>
            <a:picLocks noChangeAspect="1" noChangeArrowheads="1"/>
          </p:cNvPicPr>
          <p:nvPr/>
        </p:nvPicPr>
        <p:blipFill rotWithShape="1">
          <a:blip r:embed="rId3">
            <a:extLst>
              <a:ext uri="{28A0092B-C50C-407E-A947-70E740481C1C}">
                <a14:useLocalDpi xmlns:a14="http://schemas.microsoft.com/office/drawing/2010/main" val="0"/>
              </a:ext>
            </a:extLst>
          </a:blip>
          <a:srcRect l="1712" t="32898" r="4097" b="12675"/>
          <a:stretch/>
        </p:blipFill>
        <p:spPr bwMode="auto">
          <a:xfrm>
            <a:off x="5334000" y="3562350"/>
            <a:ext cx="2895600" cy="1118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1847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Common Repair Materials</a:t>
            </a:r>
            <a:endParaRPr lang="en-US" dirty="0"/>
          </a:p>
        </p:txBody>
      </p:sp>
      <p:sp>
        <p:nvSpPr>
          <p:cNvPr id="3" name="Content Placeholder 2"/>
          <p:cNvSpPr>
            <a:spLocks noGrp="1"/>
          </p:cNvSpPr>
          <p:nvPr>
            <p:ph sz="half" idx="1"/>
          </p:nvPr>
        </p:nvSpPr>
        <p:spPr/>
        <p:txBody>
          <a:bodyPr>
            <a:normAutofit fontScale="62500" lnSpcReduction="20000"/>
          </a:bodyPr>
          <a:lstStyle/>
          <a:p>
            <a:pPr marL="0" indent="0">
              <a:buNone/>
            </a:pPr>
            <a:r>
              <a:rPr lang="en-US" sz="3800" b="1" dirty="0" smtClean="0"/>
              <a:t>Adhesives</a:t>
            </a:r>
            <a:endParaRPr lang="en-US" sz="3800" b="1" dirty="0" smtClean="0"/>
          </a:p>
          <a:p>
            <a:r>
              <a:rPr lang="en-US" dirty="0" smtClean="0"/>
              <a:t>Some adhesives create an excellent bond with the wood, providing greater strength than the wood itself. </a:t>
            </a:r>
          </a:p>
          <a:p>
            <a:r>
              <a:rPr lang="en-US" dirty="0" smtClean="0"/>
              <a:t>Application conditions must be considered including: </a:t>
            </a:r>
          </a:p>
          <a:p>
            <a:pPr lvl="1"/>
            <a:r>
              <a:rPr lang="en-US" dirty="0" smtClean="0"/>
              <a:t>Temperature </a:t>
            </a:r>
          </a:p>
          <a:p>
            <a:pPr lvl="1"/>
            <a:r>
              <a:rPr lang="en-US" dirty="0" smtClean="0"/>
              <a:t>Moisture </a:t>
            </a:r>
          </a:p>
          <a:p>
            <a:pPr lvl="1"/>
            <a:r>
              <a:rPr lang="en-US" dirty="0" smtClean="0"/>
              <a:t>Surface condition of the wood member</a:t>
            </a:r>
          </a:p>
          <a:p>
            <a:pPr lvl="1"/>
            <a:r>
              <a:rPr lang="en-US" dirty="0" smtClean="0"/>
              <a:t>Quality and supervision of labor</a:t>
            </a:r>
          </a:p>
          <a:p>
            <a:pPr lvl="1"/>
            <a:r>
              <a:rPr lang="en-US" dirty="0" smtClean="0"/>
              <a:t>Cure time</a:t>
            </a:r>
          </a:p>
          <a:p>
            <a:endParaRPr lang="en-US" dirty="0" smtClean="0"/>
          </a:p>
          <a:p>
            <a:endParaRPr lang="en-US" dirty="0" smtClean="0"/>
          </a:p>
        </p:txBody>
      </p:sp>
      <p:pic>
        <p:nvPicPr>
          <p:cNvPr id="6" name="Picture 4" descr="http://www.finehomebuilding.com/CMS/uploadedimages/Images/Homebuilding/Departments/021196wd096-0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38750" y="1430337"/>
            <a:ext cx="2857500" cy="2933700"/>
          </a:xfrm>
        </p:spPr>
      </p:pic>
    </p:spTree>
    <p:extLst>
      <p:ext uri="{BB962C8B-B14F-4D97-AF65-F5344CB8AC3E}">
        <p14:creationId xmlns:p14="http://schemas.microsoft.com/office/powerpoint/2010/main" val="5124661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sz="1800" dirty="0" smtClean="0"/>
              <a:t>Follow the guidelines in this presentation to ensure that the repair is completed in the safest and most economical way. </a:t>
            </a:r>
          </a:p>
          <a:p>
            <a:r>
              <a:rPr lang="en-US" sz="1800" dirty="0" smtClean="0"/>
              <a:t>When </a:t>
            </a:r>
            <a:r>
              <a:rPr lang="en-US" sz="1800" dirty="0"/>
              <a:t>a damage condition is </a:t>
            </a:r>
            <a:r>
              <a:rPr lang="en-US" sz="1800" dirty="0" smtClean="0"/>
              <a:t>discovered, notify the </a:t>
            </a:r>
            <a:r>
              <a:rPr lang="en-US" sz="1800" dirty="0"/>
              <a:t>truss manufacturer </a:t>
            </a:r>
            <a:r>
              <a:rPr lang="en-US" sz="1800" dirty="0" smtClean="0"/>
              <a:t>immediately and provide complete </a:t>
            </a:r>
            <a:r>
              <a:rPr lang="en-US" sz="1800" dirty="0"/>
              <a:t>information and photos of the damage condition. </a:t>
            </a:r>
            <a:endParaRPr lang="en-US" sz="1800" dirty="0" smtClean="0"/>
          </a:p>
          <a:p>
            <a:r>
              <a:rPr lang="en-US" sz="1800" dirty="0" smtClean="0"/>
              <a:t>Follow the </a:t>
            </a:r>
            <a:r>
              <a:rPr lang="en-US" sz="1800" dirty="0"/>
              <a:t>instructions in the repair detail </a:t>
            </a:r>
            <a:r>
              <a:rPr lang="en-US" sz="1800" dirty="0" smtClean="0"/>
              <a:t>completely </a:t>
            </a:r>
            <a:r>
              <a:rPr lang="en-US" sz="1800" dirty="0"/>
              <a:t>to prevent additional damage or rework. </a:t>
            </a:r>
            <a:endParaRPr lang="en-US" sz="1800" dirty="0" smtClean="0"/>
          </a:p>
          <a:p>
            <a:r>
              <a:rPr lang="en-US" sz="1800" dirty="0" smtClean="0"/>
              <a:t>Keep the repair </a:t>
            </a:r>
            <a:r>
              <a:rPr lang="en-US" sz="1800" dirty="0"/>
              <a:t>detail </a:t>
            </a:r>
            <a:r>
              <a:rPr lang="en-US" sz="1800" dirty="0" smtClean="0"/>
              <a:t>and provide to the building inspector if requested.</a:t>
            </a:r>
            <a:endParaRPr lang="en-US" sz="1800" dirty="0"/>
          </a:p>
        </p:txBody>
      </p:sp>
    </p:spTree>
    <p:extLst>
      <p:ext uri="{BB962C8B-B14F-4D97-AF65-F5344CB8AC3E}">
        <p14:creationId xmlns:p14="http://schemas.microsoft.com/office/powerpoint/2010/main" val="32847754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a:bodyPr>
          <a:lstStyle/>
          <a:p>
            <a:r>
              <a:rPr lang="en-US" sz="1800" dirty="0" smtClean="0"/>
              <a:t>ANSI/AWC </a:t>
            </a:r>
            <a:r>
              <a:rPr lang="en-US" sz="1800" dirty="0"/>
              <a:t>NDS-2012, </a:t>
            </a:r>
            <a:r>
              <a:rPr lang="en-US" sz="1800" i="1" dirty="0"/>
              <a:t>ASD/LRFD </a:t>
            </a:r>
            <a:r>
              <a:rPr lang="en-US" sz="1800" i="1" dirty="0" smtClean="0"/>
              <a:t>NDS</a:t>
            </a:r>
            <a:r>
              <a:rPr lang="en-US" sz="1800" dirty="0" smtClean="0"/>
              <a:t>; </a:t>
            </a:r>
            <a:r>
              <a:rPr lang="en-US" sz="1800" i="1" dirty="0"/>
              <a:t>National Design Specification for Wood Construction</a:t>
            </a:r>
            <a:r>
              <a:rPr lang="en-US" sz="1800" dirty="0"/>
              <a:t>. 2012; American Wood Council, 222 Catoctin Circle, SE, Suite 201, Leesburg, VA </a:t>
            </a:r>
            <a:r>
              <a:rPr lang="en-US" sz="1800" dirty="0" smtClean="0"/>
              <a:t>20175.</a:t>
            </a:r>
            <a:endParaRPr lang="en-US" sz="1800" dirty="0"/>
          </a:p>
          <a:p>
            <a:r>
              <a:rPr lang="en-US" sz="1800" dirty="0" smtClean="0"/>
              <a:t>American </a:t>
            </a:r>
            <a:r>
              <a:rPr lang="en-US" sz="1800" dirty="0"/>
              <a:t>National Standard: National Design Standard for Metal Plate Connected Wood Truss Construction, ANSI/TPI 1 – 2014; Truss Plate Institute; Revision of ANSI/TPI 1 – 2007</a:t>
            </a:r>
            <a:r>
              <a:rPr lang="en-US" sz="1800" dirty="0" smtClean="0"/>
              <a:t>.</a:t>
            </a:r>
          </a:p>
          <a:p>
            <a:r>
              <a:rPr lang="en-US" sz="1800" dirty="0"/>
              <a:t>BCSI Building Component Safety Information: Guide to Good Practice for Handling, Installing, Restraining &amp; Bracing of Metal Plate Connected Wood Trusses 2013 Edition, Chapter BCSI-B5: Truss Damage, Jobsite Modifications &amp; Installation Errors; Jointly Produced by the Structural Building Components Association and Truss Plate Institute; Updated March 2015. </a:t>
            </a:r>
          </a:p>
          <a:p>
            <a:pPr lvl="1"/>
            <a:endParaRPr lang="en-US" sz="1400" dirty="0"/>
          </a:p>
        </p:txBody>
      </p:sp>
    </p:spTree>
    <p:extLst>
      <p:ext uri="{BB962C8B-B14F-4D97-AF65-F5344CB8AC3E}">
        <p14:creationId xmlns:p14="http://schemas.microsoft.com/office/powerpoint/2010/main" val="6886672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Resources</a:t>
            </a:r>
            <a:endParaRPr lang="en-US" dirty="0"/>
          </a:p>
        </p:txBody>
      </p:sp>
      <p:sp>
        <p:nvSpPr>
          <p:cNvPr id="2" name="Text Placeholder 1"/>
          <p:cNvSpPr>
            <a:spLocks noGrp="1"/>
          </p:cNvSpPr>
          <p:nvPr>
            <p:ph type="body" idx="1"/>
          </p:nvPr>
        </p:nvSpPr>
        <p:spPr/>
        <p:txBody>
          <a:bodyPr/>
          <a:lstStyle/>
          <a:p>
            <a:r>
              <a:rPr lang="en-US" smtClean="0"/>
              <a:t>Wood Materials</a:t>
            </a:r>
            <a:endParaRPr lang="en-US" dirty="0"/>
          </a:p>
        </p:txBody>
      </p:sp>
      <p:sp>
        <p:nvSpPr>
          <p:cNvPr id="74755" name="Rectangle 12"/>
          <p:cNvSpPr>
            <a:spLocks noGrp="1" noChangeArrowheads="1"/>
          </p:cNvSpPr>
          <p:nvPr>
            <p:ph sz="half" idx="2"/>
          </p:nvPr>
        </p:nvSpPr>
        <p:spPr>
          <a:xfrm>
            <a:off x="457200" y="1631156"/>
            <a:ext cx="4040188" cy="1897169"/>
          </a:xfrm>
        </p:spPr>
        <p:txBody>
          <a:bodyPr>
            <a:normAutofit fontScale="62500" lnSpcReduction="20000"/>
          </a:bodyPr>
          <a:lstStyle/>
          <a:p>
            <a:r>
              <a:rPr lang="en-US" dirty="0" smtClean="0"/>
              <a:t>NDS</a:t>
            </a:r>
          </a:p>
          <a:p>
            <a:r>
              <a:rPr lang="en-US" dirty="0" smtClean="0"/>
              <a:t>AITC</a:t>
            </a:r>
          </a:p>
          <a:p>
            <a:r>
              <a:rPr lang="en-US" dirty="0" smtClean="0"/>
              <a:t>APA-EWS</a:t>
            </a:r>
          </a:p>
          <a:p>
            <a:r>
              <a:rPr lang="en-US" dirty="0" smtClean="0"/>
              <a:t>TECO</a:t>
            </a:r>
          </a:p>
          <a:p>
            <a:r>
              <a:rPr lang="en-US" dirty="0" smtClean="0"/>
              <a:t>SCL Manufacturer</a:t>
            </a:r>
          </a:p>
          <a:p>
            <a:r>
              <a:rPr lang="en-US" dirty="0" smtClean="0"/>
              <a:t>SBCA</a:t>
            </a:r>
          </a:p>
          <a:p>
            <a:r>
              <a:rPr lang="en-US" dirty="0" smtClean="0"/>
              <a:t>TPI</a:t>
            </a:r>
          </a:p>
          <a:p>
            <a:r>
              <a:rPr lang="en-US" dirty="0" smtClean="0"/>
              <a:t>Technical Evaluation Reports</a:t>
            </a:r>
          </a:p>
          <a:p>
            <a:endParaRPr lang="en-US" dirty="0"/>
          </a:p>
        </p:txBody>
      </p:sp>
      <p:sp>
        <p:nvSpPr>
          <p:cNvPr id="3" name="Text Placeholder 2"/>
          <p:cNvSpPr>
            <a:spLocks noGrp="1"/>
          </p:cNvSpPr>
          <p:nvPr>
            <p:ph type="body" sz="quarter" idx="3"/>
          </p:nvPr>
        </p:nvSpPr>
        <p:spPr/>
        <p:txBody>
          <a:bodyPr/>
          <a:lstStyle/>
          <a:p>
            <a:r>
              <a:rPr lang="en-US" smtClean="0"/>
              <a:t>Fasteners &amp; Connector Plates</a:t>
            </a:r>
            <a:endParaRPr lang="en-US" dirty="0"/>
          </a:p>
        </p:txBody>
      </p:sp>
      <p:sp>
        <p:nvSpPr>
          <p:cNvPr id="4" name="Content Placeholder 3"/>
          <p:cNvSpPr>
            <a:spLocks noGrp="1"/>
          </p:cNvSpPr>
          <p:nvPr>
            <p:ph sz="quarter" idx="4"/>
          </p:nvPr>
        </p:nvSpPr>
        <p:spPr>
          <a:xfrm>
            <a:off x="4645026" y="1631156"/>
            <a:ext cx="4041775" cy="1311316"/>
          </a:xfrm>
        </p:spPr>
        <p:txBody>
          <a:bodyPr>
            <a:normAutofit fontScale="62500" lnSpcReduction="20000"/>
          </a:bodyPr>
          <a:lstStyle/>
          <a:p>
            <a:r>
              <a:rPr lang="en-US" dirty="0" smtClean="0"/>
              <a:t>NDS</a:t>
            </a:r>
          </a:p>
          <a:p>
            <a:r>
              <a:rPr lang="en-US" dirty="0" smtClean="0"/>
              <a:t>Manufacturers</a:t>
            </a:r>
          </a:p>
          <a:p>
            <a:r>
              <a:rPr lang="en-US" dirty="0" smtClean="0"/>
              <a:t>AISC</a:t>
            </a:r>
          </a:p>
          <a:p>
            <a:r>
              <a:rPr lang="en-US" dirty="0" smtClean="0"/>
              <a:t>Technical Evaluation Reports</a:t>
            </a:r>
          </a:p>
          <a:p>
            <a:r>
              <a:rPr lang="en-US" dirty="0" smtClean="0"/>
              <a:t>TPI</a:t>
            </a:r>
          </a:p>
          <a:p>
            <a:endParaRPr lang="en-US" dirty="0"/>
          </a:p>
        </p:txBody>
      </p:sp>
      <p:pic>
        <p:nvPicPr>
          <p:cNvPr id="74758"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65629" y="3516553"/>
            <a:ext cx="914400" cy="118258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sharpenSoften amount="32000"/>
                    </a14:imgEffect>
                  </a14:imgLayer>
                </a14:imgProps>
              </a:ext>
            </a:extLst>
          </a:blip>
          <a:stretch>
            <a:fillRect/>
          </a:stretch>
        </p:blipFill>
        <p:spPr>
          <a:xfrm>
            <a:off x="914400" y="3534707"/>
            <a:ext cx="914400" cy="1177747"/>
          </a:xfrm>
          <a:prstGeom prst="rect">
            <a:avLst/>
          </a:prstGeom>
        </p:spPr>
      </p:pic>
      <p:pic>
        <p:nvPicPr>
          <p:cNvPr id="8" name="Picture 7"/>
          <p:cNvPicPr>
            <a:picLocks noChangeAspect="1"/>
          </p:cNvPicPr>
          <p:nvPr/>
        </p:nvPicPr>
        <p:blipFill>
          <a:blip r:embed="rId7"/>
          <a:stretch>
            <a:fillRect/>
          </a:stretch>
        </p:blipFill>
        <p:spPr>
          <a:xfrm>
            <a:off x="3131690" y="3528325"/>
            <a:ext cx="914400" cy="1190513"/>
          </a:xfrm>
          <a:prstGeom prst="rect">
            <a:avLst/>
          </a:prstGeom>
        </p:spPr>
      </p:pic>
      <p:pic>
        <p:nvPicPr>
          <p:cNvPr id="5" name="Picture 4"/>
          <p:cNvPicPr>
            <a:picLocks noChangeAspect="1"/>
          </p:cNvPicPr>
          <p:nvPr/>
        </p:nvPicPr>
        <p:blipFill>
          <a:blip r:embed="rId8"/>
          <a:stretch>
            <a:fillRect/>
          </a:stretch>
        </p:blipFill>
        <p:spPr>
          <a:xfrm>
            <a:off x="6858000" y="3510400"/>
            <a:ext cx="914400" cy="1188735"/>
          </a:xfrm>
          <a:prstGeom prst="rect">
            <a:avLst/>
          </a:prstGeom>
        </p:spPr>
      </p:pic>
    </p:spTree>
    <p:custDataLst>
      <p:tags r:id="rId1"/>
    </p:custDataLst>
    <p:extLst>
      <p:ext uri="{BB962C8B-B14F-4D97-AF65-F5344CB8AC3E}">
        <p14:creationId xmlns:p14="http://schemas.microsoft.com/office/powerpoint/2010/main" val="529724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truss repair or modification must result in a truss that is able to safely carry all intended loads. </a:t>
            </a:r>
          </a:p>
          <a:p>
            <a:r>
              <a:rPr lang="en-US" b="1" dirty="0"/>
              <a:t>Depending on the extent of damage, some trusses cannot be repaired </a:t>
            </a:r>
            <a:r>
              <a:rPr lang="en-US" b="1" dirty="0" smtClean="0"/>
              <a:t>and </a:t>
            </a:r>
            <a:r>
              <a:rPr lang="en-US" b="1" dirty="0"/>
              <a:t>must be </a:t>
            </a:r>
            <a:r>
              <a:rPr lang="en-US" b="1" dirty="0" smtClean="0"/>
              <a:t>replaced.</a:t>
            </a:r>
            <a:endParaRPr lang="en-US" b="1" dirty="0"/>
          </a:p>
          <a:p>
            <a:r>
              <a:rPr lang="en-US" dirty="0" smtClean="0"/>
              <a:t>This </a:t>
            </a:r>
            <a:r>
              <a:rPr lang="en-US" dirty="0" smtClean="0"/>
              <a:t>presentation will </a:t>
            </a:r>
            <a:r>
              <a:rPr lang="en-US" dirty="0" smtClean="0"/>
              <a:t>cover the </a:t>
            </a:r>
            <a:r>
              <a:rPr lang="en-US" dirty="0" smtClean="0"/>
              <a:t>fundamental principles behind </a:t>
            </a:r>
            <a:r>
              <a:rPr lang="en-US" dirty="0" smtClean="0"/>
              <a:t>truss repair, as well as steps </a:t>
            </a:r>
            <a:r>
              <a:rPr lang="en-US" dirty="0" smtClean="0"/>
              <a:t>for a successful </a:t>
            </a:r>
            <a:r>
              <a:rPr lang="en-US" dirty="0" smtClean="0"/>
              <a:t>truss repair.</a:t>
            </a:r>
            <a:endParaRPr lang="en-US" dirty="0" smtClean="0"/>
          </a:p>
          <a:p>
            <a:pPr lvl="1"/>
            <a:endParaRPr lang="en-US" dirty="0" smtClean="0"/>
          </a:p>
          <a:p>
            <a:pPr lvl="2"/>
            <a:endParaRPr lang="en-US" dirty="0" smtClean="0"/>
          </a:p>
        </p:txBody>
      </p:sp>
    </p:spTree>
    <p:extLst>
      <p:ext uri="{BB962C8B-B14F-4D97-AF65-F5344CB8AC3E}">
        <p14:creationId xmlns:p14="http://schemas.microsoft.com/office/powerpoint/2010/main" val="4245501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Definitions</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200150"/>
            <a:ext cx="8229600" cy="3208056"/>
          </a:xfrm>
          <a:prstGeom prst="rect">
            <a:avLst/>
          </a:prstGeom>
          <a:noFill/>
        </p:spPr>
      </p:pic>
    </p:spTree>
    <p:extLst>
      <p:ext uri="{BB962C8B-B14F-4D97-AF65-F5344CB8AC3E}">
        <p14:creationId xmlns:p14="http://schemas.microsoft.com/office/powerpoint/2010/main" val="88582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Definitions</a:t>
            </a:r>
          </a:p>
        </p:txBody>
      </p:sp>
      <p:sp>
        <p:nvSpPr>
          <p:cNvPr id="3" name="Content Placeholder 2"/>
          <p:cNvSpPr>
            <a:spLocks noGrp="1"/>
          </p:cNvSpPr>
          <p:nvPr>
            <p:ph idx="1"/>
          </p:nvPr>
        </p:nvSpPr>
        <p:spPr/>
        <p:txBody>
          <a:bodyPr>
            <a:normAutofit/>
          </a:bodyPr>
          <a:lstStyle/>
          <a:p>
            <a:r>
              <a:rPr lang="en-US" sz="1600" dirty="0" smtClean="0"/>
              <a:t>Further definitions specific to truss repairs</a:t>
            </a:r>
            <a:endParaRPr lang="en-US" sz="1600" dirty="0"/>
          </a:p>
        </p:txBody>
      </p:sp>
      <p:pic>
        <p:nvPicPr>
          <p:cNvPr id="4" name="Picture 3"/>
          <p:cNvPicPr/>
          <p:nvPr/>
        </p:nvPicPr>
        <p:blipFill rotWithShape="1">
          <a:blip r:embed="rId2"/>
          <a:srcRect t="13714"/>
          <a:stretch/>
        </p:blipFill>
        <p:spPr>
          <a:xfrm>
            <a:off x="1371600" y="1580082"/>
            <a:ext cx="5943600" cy="2869997"/>
          </a:xfrm>
          <a:prstGeom prst="rect">
            <a:avLst/>
          </a:prstGeom>
        </p:spPr>
      </p:pic>
    </p:spTree>
    <p:extLst>
      <p:ext uri="{BB962C8B-B14F-4D97-AF65-F5344CB8AC3E}">
        <p14:creationId xmlns:p14="http://schemas.microsoft.com/office/powerpoint/2010/main" val="1190482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Definitions</a:t>
            </a:r>
          </a:p>
        </p:txBody>
      </p:sp>
      <p:pic>
        <p:nvPicPr>
          <p:cNvPr id="7" name="Content Placeholder 6"/>
          <p:cNvPicPr>
            <a:picLocks noGrp="1" noChangeAspect="1"/>
          </p:cNvPicPr>
          <p:nvPr>
            <p:ph sz="half" idx="1"/>
          </p:nvPr>
        </p:nvPicPr>
        <p:blipFill rotWithShape="1">
          <a:blip r:embed="rId2">
            <a:extLst>
              <a:ext uri="{28A0092B-C50C-407E-A947-70E740481C1C}">
                <a14:useLocalDpi xmlns:a14="http://schemas.microsoft.com/office/drawing/2010/main" val="0"/>
              </a:ext>
            </a:extLst>
          </a:blip>
          <a:stretch/>
        </p:blipFill>
        <p:spPr bwMode="auto">
          <a:xfrm>
            <a:off x="457200" y="1565933"/>
            <a:ext cx="4038600" cy="2662508"/>
          </a:xfrm>
          <a:prstGeom prst="rect">
            <a:avLst/>
          </a:prstGeom>
          <a:noFill/>
          <a:ln>
            <a:noFill/>
          </a:ln>
        </p:spPr>
      </p:pic>
      <p:pic>
        <p:nvPicPr>
          <p:cNvPr id="8" name="Content Placeholder 7"/>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4077" t="8265" r="11274"/>
          <a:stretch/>
        </p:blipFill>
        <p:spPr bwMode="auto">
          <a:xfrm>
            <a:off x="4648200" y="2074505"/>
            <a:ext cx="4038600" cy="1645365"/>
          </a:xfrm>
          <a:prstGeom prst="rect">
            <a:avLst/>
          </a:prstGeom>
          <a:noFill/>
          <a:ln>
            <a:noFill/>
          </a:ln>
          <a:extLst>
            <a:ext uri="{53640926-AAD7-44D8-BBD7-CCE9431645EC}">
              <a14:shadowObscured xmlns:a14="http://schemas.microsoft.com/office/drawing/2010/main"/>
            </a:ext>
          </a:extLst>
        </p:spPr>
      </p:pic>
      <p:sp>
        <p:nvSpPr>
          <p:cNvPr id="9" name="TextBox 8"/>
          <p:cNvSpPr txBox="1"/>
          <p:nvPr/>
        </p:nvSpPr>
        <p:spPr>
          <a:xfrm>
            <a:off x="1295400" y="4228441"/>
            <a:ext cx="2605137" cy="338554"/>
          </a:xfrm>
          <a:prstGeom prst="rect">
            <a:avLst/>
          </a:prstGeom>
          <a:noFill/>
        </p:spPr>
        <p:txBody>
          <a:bodyPr wrap="none" rtlCol="0">
            <a:spAutoFit/>
          </a:bodyPr>
          <a:lstStyle/>
          <a:p>
            <a:r>
              <a:rPr lang="en-US" sz="1600" dirty="0" smtClean="0"/>
              <a:t>Gusset repair (OSB/Plywood)</a:t>
            </a:r>
            <a:endParaRPr lang="en-US" sz="1600" dirty="0"/>
          </a:p>
        </p:txBody>
      </p:sp>
      <p:sp>
        <p:nvSpPr>
          <p:cNvPr id="10" name="TextBox 9"/>
          <p:cNvSpPr txBox="1"/>
          <p:nvPr/>
        </p:nvSpPr>
        <p:spPr>
          <a:xfrm>
            <a:off x="4957705" y="4228441"/>
            <a:ext cx="3419590" cy="338554"/>
          </a:xfrm>
          <a:prstGeom prst="rect">
            <a:avLst/>
          </a:prstGeom>
          <a:noFill/>
        </p:spPr>
        <p:txBody>
          <a:bodyPr wrap="none" rtlCol="0">
            <a:spAutoFit/>
          </a:bodyPr>
          <a:lstStyle/>
          <a:p>
            <a:r>
              <a:rPr lang="en-US" sz="1600" dirty="0" smtClean="0"/>
              <a:t>Scab repair (lumber/engineered wood)</a:t>
            </a:r>
            <a:endParaRPr lang="en-US" sz="1600" dirty="0"/>
          </a:p>
        </p:txBody>
      </p:sp>
    </p:spTree>
    <p:extLst>
      <p:ext uri="{BB962C8B-B14F-4D97-AF65-F5344CB8AC3E}">
        <p14:creationId xmlns:p14="http://schemas.microsoft.com/office/powerpoint/2010/main" val="1650976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t>Design Concepts</a:t>
            </a:r>
            <a:endParaRPr lang="en-US" dirty="0" smtClean="0"/>
          </a:p>
        </p:txBody>
      </p:sp>
      <p:sp>
        <p:nvSpPr>
          <p:cNvPr id="18435" name="Rectangle 3"/>
          <p:cNvSpPr>
            <a:spLocks noGrp="1" noChangeArrowheads="1"/>
          </p:cNvSpPr>
          <p:nvPr>
            <p:ph sz="half" idx="1"/>
          </p:nvPr>
        </p:nvSpPr>
        <p:spPr/>
        <p:txBody>
          <a:bodyPr/>
          <a:lstStyle/>
          <a:p>
            <a:r>
              <a:rPr lang="en-US" smtClean="0"/>
              <a:t>Load vs. Resistance</a:t>
            </a:r>
          </a:p>
          <a:p>
            <a:r>
              <a:rPr lang="en-US" smtClean="0"/>
              <a:t>Externally applied loads become internal forces</a:t>
            </a:r>
          </a:p>
          <a:p>
            <a:endParaRPr lang="en-US" dirty="0" smtClean="0"/>
          </a:p>
        </p:txBody>
      </p:sp>
      <p:pic>
        <p:nvPicPr>
          <p:cNvPr id="3" name="Content Placeholder 2"/>
          <p:cNvPicPr>
            <a:picLocks noGrp="1" noChangeAspect="1"/>
          </p:cNvPicPr>
          <p:nvPr>
            <p:ph sz="half" idx="2"/>
          </p:nvPr>
        </p:nvPicPr>
        <p:blipFill>
          <a:blip r:embed="rId4"/>
          <a:stretch>
            <a:fillRect/>
          </a:stretch>
        </p:blipFill>
        <p:spPr>
          <a:xfrm>
            <a:off x="4648200" y="1536950"/>
            <a:ext cx="4038600" cy="2720474"/>
          </a:xfrm>
          <a:prstGeom prst="rect">
            <a:avLst/>
          </a:prstGeom>
        </p:spPr>
      </p:pic>
    </p:spTree>
    <p:custDataLst>
      <p:tags r:id="rId1"/>
    </p:custDataLst>
    <p:extLst>
      <p:ext uri="{BB962C8B-B14F-4D97-AF65-F5344CB8AC3E}">
        <p14:creationId xmlns:p14="http://schemas.microsoft.com/office/powerpoint/2010/main" val="3469814709"/>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ELINE" val="5.4/10.4/13.3"/>
  <p:tag name="TIMELINEEDIT" val="5.2/10.1/12.9"/>
  <p:tag name="ELAPSEDTIME" val="33.839"/>
  <p:tag name="ARTICULATE_SLIDE_PAUSE" val="0"/>
</p:tagLst>
</file>

<file path=ppt/tags/tag2.xml><?xml version="1.0" encoding="utf-8"?>
<p:tagLst xmlns:a="http://schemas.openxmlformats.org/drawingml/2006/main" xmlns:r="http://schemas.openxmlformats.org/officeDocument/2006/relationships" xmlns:p="http://schemas.openxmlformats.org/presentationml/2006/main">
  <p:tag name="TIMELINE" val="5.0/9.5/16.6/20.1/27.5/38.6"/>
  <p:tag name="TIMELINEEDIT" val="4.9/8.9/16.0/19.9/27.3/36.9"/>
  <p:tag name="ELAPSEDTIME" val="44.434"/>
  <p:tag name="ARTICULATE_SLIDE_PAUSE" val="0"/>
</p:tagLst>
</file>

<file path=ppt/tags/tag3.xml><?xml version="1.0" encoding="utf-8"?>
<p:tagLst xmlns:a="http://schemas.openxmlformats.org/drawingml/2006/main" xmlns:r="http://schemas.openxmlformats.org/officeDocument/2006/relationships" xmlns:p="http://schemas.openxmlformats.org/presentationml/2006/main">
  <p:tag name="TIMELINE" val="5.0/9.5/16.6/20.1/27.5/38.6"/>
  <p:tag name="TIMELINEEDIT" val="4.9/8.9/16.0/19.9/27.3/36.9"/>
  <p:tag name="ELAPSEDTIME" val="44.434"/>
  <p:tag name="ARTICULATE_SLIDE_PAUSE" val="0"/>
</p:tagLst>
</file>

<file path=ppt/tags/tag4.xml><?xml version="1.0" encoding="utf-8"?>
<p:tagLst xmlns:a="http://schemas.openxmlformats.org/drawingml/2006/main" xmlns:r="http://schemas.openxmlformats.org/officeDocument/2006/relationships" xmlns:p="http://schemas.openxmlformats.org/presentationml/2006/main">
  <p:tag name="AUDIO_ID" val="440"/>
  <p:tag name="ELAPSEDTIME" val="25.969"/>
  <p:tag name="TIMELINE" val="17.7/23.2"/>
  <p:tag name="ARTICULATE_SLIDE_PAUSE" val="0"/>
  <p:tag name="ARTICULATE_NAV_LEVEL" val="1"/>
  <p:tag name="ARTICULATE_PLAYLIST_ID"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BCA Educational Presentation Template">
  <a:themeElements>
    <a:clrScheme name="SBCA Workshop Color Scheme">
      <a:dk1>
        <a:sysClr val="windowText" lastClr="000000"/>
      </a:dk1>
      <a:lt1>
        <a:sysClr val="window" lastClr="FFFFFF"/>
      </a:lt1>
      <a:dk2>
        <a:srgbClr val="8D8A8A"/>
      </a:dk2>
      <a:lt2>
        <a:srgbClr val="E6E7E8"/>
      </a:lt2>
      <a:accent1>
        <a:srgbClr val="8D8A8A"/>
      </a:accent1>
      <a:accent2>
        <a:srgbClr val="BF2F38"/>
      </a:accent2>
      <a:accent3>
        <a:srgbClr val="FFCC00"/>
      </a:accent3>
      <a:accent4>
        <a:srgbClr val="BCBEC0"/>
      </a:accent4>
      <a:accent5>
        <a:srgbClr val="E6E7E8"/>
      </a:accent5>
      <a:accent6>
        <a:srgbClr val="8D8A8A"/>
      </a:accent6>
      <a:hlink>
        <a:srgbClr val="BF2F38"/>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SBCA 16_9</Template>
  <TotalTime>60437</TotalTime>
  <Words>2225</Words>
  <Application>Microsoft Office PowerPoint</Application>
  <PresentationFormat>On-screen Show (16:9)</PresentationFormat>
  <Paragraphs>244</Paragraphs>
  <Slides>46</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46</vt:i4>
      </vt:variant>
    </vt:vector>
  </HeadingPairs>
  <TitlesOfParts>
    <vt:vector size="51" baseType="lpstr">
      <vt:lpstr>Arial</vt:lpstr>
      <vt:lpstr>Calibri</vt:lpstr>
      <vt:lpstr>Segoe UI</vt:lpstr>
      <vt:lpstr>Custom Design</vt:lpstr>
      <vt:lpstr>SBCA Educational Presentation Template</vt:lpstr>
      <vt:lpstr>Truss Repair and Modifications</vt:lpstr>
      <vt:lpstr>PowerPoint Presentation</vt:lpstr>
      <vt:lpstr>Introduction</vt:lpstr>
      <vt:lpstr>Introduction</vt:lpstr>
      <vt:lpstr>Introduction</vt:lpstr>
      <vt:lpstr>Key Definitions</vt:lpstr>
      <vt:lpstr>Key Definitions</vt:lpstr>
      <vt:lpstr>Key Definitions</vt:lpstr>
      <vt:lpstr>Design Concepts</vt:lpstr>
      <vt:lpstr>Design Concepts</vt:lpstr>
      <vt:lpstr>Design Concepts</vt:lpstr>
      <vt:lpstr>Design Concepts</vt:lpstr>
      <vt:lpstr>Reasons for Repairs</vt:lpstr>
      <vt:lpstr>Reasons for Repairs – Manufacturing Errors</vt:lpstr>
      <vt:lpstr>Reasons for Repairs – Storage, Handling, and Installation</vt:lpstr>
      <vt:lpstr>Reasons for Repairs – Storage, Handling, and Installation</vt:lpstr>
      <vt:lpstr>Reasons for Repairs – Storage, Handling, and Installation</vt:lpstr>
      <vt:lpstr>Reasons for Repairs – Storage, Handling, and Installation</vt:lpstr>
      <vt:lpstr>Reasons for Repairs – Storage, Handling, and Installation</vt:lpstr>
      <vt:lpstr>Reasons for Repairs – Storage, Handling, and Installation</vt:lpstr>
      <vt:lpstr>Reasons for Repairs – Jobsite Modifications</vt:lpstr>
      <vt:lpstr>Reasons for Repairs – Jobsite Modifications</vt:lpstr>
      <vt:lpstr>Reasons for Repairs – Overloading</vt:lpstr>
      <vt:lpstr>Reasons for Repairs – Overloading</vt:lpstr>
      <vt:lpstr>Reasons for Repairs – Overloading</vt:lpstr>
      <vt:lpstr>Repairing Damaged Trusses – IBC/IRC</vt:lpstr>
      <vt:lpstr>Repairing Damaged Trusses – ANSI/TPI 1 </vt:lpstr>
      <vt:lpstr>Repairing Damaged Trusses – ANSI/TPI 1 </vt:lpstr>
      <vt:lpstr>Repairing Damaged Trusses – ANSI/TPI 1 </vt:lpstr>
      <vt:lpstr>Repairing Damaged Trusses – BCSI</vt:lpstr>
      <vt:lpstr>Repairing Damaged Trusses – BCSI</vt:lpstr>
      <vt:lpstr>Repairing Damaged Trusses – BCSI</vt:lpstr>
      <vt:lpstr>Repairing Damaged Trusses – BCSI</vt:lpstr>
      <vt:lpstr>Common Repair Materials</vt:lpstr>
      <vt:lpstr>Common Repair Materials</vt:lpstr>
      <vt:lpstr>Common Repair Materials</vt:lpstr>
      <vt:lpstr>Common Repair Materials</vt:lpstr>
      <vt:lpstr>Common Repair Materials</vt:lpstr>
      <vt:lpstr>Common Repair Materials</vt:lpstr>
      <vt:lpstr>Common Repair Materials</vt:lpstr>
      <vt:lpstr>Common Repair Materials</vt:lpstr>
      <vt:lpstr>Common Repair Materials</vt:lpstr>
      <vt:lpstr>Common Repair Materials</vt:lpstr>
      <vt:lpstr>Conclusion</vt:lpstr>
      <vt:lpstr>Resources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Truss Repair and Modifications</dc:title>
  <dc:creator>Abby Davidson</dc:creator>
  <cp:lastModifiedBy>Abby Davidson</cp:lastModifiedBy>
  <cp:revision>208</cp:revision>
  <dcterms:created xsi:type="dcterms:W3CDTF">2015-06-02T15:10:27Z</dcterms:created>
  <dcterms:modified xsi:type="dcterms:W3CDTF">2017-04-07T20:20:58Z</dcterms:modified>
</cp:coreProperties>
</file>