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43"/>
  </p:notesMasterIdLst>
  <p:handoutMasterIdLst>
    <p:handoutMasterId r:id="rId44"/>
  </p:handoutMasterIdLst>
  <p:sldIdLst>
    <p:sldId id="256" r:id="rId3"/>
    <p:sldId id="324" r:id="rId4"/>
    <p:sldId id="328" r:id="rId5"/>
    <p:sldId id="257" r:id="rId6"/>
    <p:sldId id="316" r:id="rId7"/>
    <p:sldId id="278" r:id="rId8"/>
    <p:sldId id="286" r:id="rId9"/>
    <p:sldId id="325" r:id="rId10"/>
    <p:sldId id="326" r:id="rId11"/>
    <p:sldId id="327" r:id="rId12"/>
    <p:sldId id="284" r:id="rId13"/>
    <p:sldId id="312" r:id="rId14"/>
    <p:sldId id="288" r:id="rId15"/>
    <p:sldId id="313" r:id="rId16"/>
    <p:sldId id="310" r:id="rId17"/>
    <p:sldId id="289" r:id="rId18"/>
    <p:sldId id="291" r:id="rId19"/>
    <p:sldId id="314" r:id="rId20"/>
    <p:sldId id="292" r:id="rId21"/>
    <p:sldId id="293" r:id="rId22"/>
    <p:sldId id="294" r:id="rId23"/>
    <p:sldId id="315" r:id="rId24"/>
    <p:sldId id="295" r:id="rId25"/>
    <p:sldId id="317" r:id="rId26"/>
    <p:sldId id="297" r:id="rId27"/>
    <p:sldId id="318" r:id="rId28"/>
    <p:sldId id="299" r:id="rId29"/>
    <p:sldId id="319" r:id="rId30"/>
    <p:sldId id="320" r:id="rId31"/>
    <p:sldId id="302" r:id="rId32"/>
    <p:sldId id="301" r:id="rId33"/>
    <p:sldId id="303" r:id="rId34"/>
    <p:sldId id="298" r:id="rId35"/>
    <p:sldId id="322" r:id="rId36"/>
    <p:sldId id="304" r:id="rId37"/>
    <p:sldId id="279" r:id="rId38"/>
    <p:sldId id="321" r:id="rId39"/>
    <p:sldId id="323" r:id="rId40"/>
    <p:sldId id="305" r:id="rId41"/>
    <p:sldId id="306"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by Davidson" initials="AD" lastIdx="5" clrIdx="0"/>
  <p:cmAuthor id="1" name="John Fredrick" initials="JF"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21" autoAdjust="0"/>
    <p:restoredTop sz="94660"/>
  </p:normalViewPr>
  <p:slideViewPr>
    <p:cSldViewPr>
      <p:cViewPr>
        <p:scale>
          <a:sx n="130" d="100"/>
          <a:sy n="130" d="100"/>
        </p:scale>
        <p:origin x="372" y="606"/>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notesViewPr>
    <p:cSldViewPr>
      <p:cViewPr varScale="1">
        <p:scale>
          <a:sx n="92" d="100"/>
          <a:sy n="92" d="100"/>
        </p:scale>
        <p:origin x="-354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87C4F1-2F09-495F-927A-DA7251803ED1}" type="datetimeFigureOut">
              <a:rPr lang="en-US" smtClean="0"/>
              <a:t>3/22/2017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E04CB7-AF36-4682-9A26-B567D20EAD50}" type="slidenum">
              <a:rPr lang="en-US" smtClean="0"/>
              <a:t>‹#›</a:t>
            </a:fld>
            <a:endParaRPr lang="en-US" dirty="0"/>
          </a:p>
        </p:txBody>
      </p:sp>
    </p:spTree>
    <p:extLst>
      <p:ext uri="{BB962C8B-B14F-4D97-AF65-F5344CB8AC3E}">
        <p14:creationId xmlns:p14="http://schemas.microsoft.com/office/powerpoint/2010/main" val="1168899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568565-BADD-4A1F-A2D8-8F524E7BA04B}" type="datetimeFigureOut">
              <a:rPr lang="en-US" smtClean="0"/>
              <a:t>3/22/2017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09C8C6-8EB2-4028-874C-F727987D0E6C}" type="slidenum">
              <a:rPr lang="en-US" smtClean="0"/>
              <a:t>‹#›</a:t>
            </a:fld>
            <a:endParaRPr lang="en-US" dirty="0"/>
          </a:p>
        </p:txBody>
      </p:sp>
    </p:spTree>
    <p:extLst>
      <p:ext uri="{BB962C8B-B14F-4D97-AF65-F5344CB8AC3E}">
        <p14:creationId xmlns:p14="http://schemas.microsoft.com/office/powerpoint/2010/main" val="370690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A2E2B-D2B6-4E9B-85D1-422BEE4B385D}" type="slidenum">
              <a:rPr lang="en-US" smtClean="0"/>
              <a:t>2</a:t>
            </a:fld>
            <a:endParaRPr lang="en-US"/>
          </a:p>
        </p:txBody>
      </p:sp>
    </p:spTree>
    <p:extLst>
      <p:ext uri="{BB962C8B-B14F-4D97-AF65-F5344CB8AC3E}">
        <p14:creationId xmlns:p14="http://schemas.microsoft.com/office/powerpoint/2010/main" val="1767721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Slide Number Placeholder 5"/>
          <p:cNvSpPr>
            <a:spLocks noGrp="1"/>
          </p:cNvSpPr>
          <p:nvPr>
            <p:ph type="sldNum" sz="quarter" idx="12"/>
          </p:nvPr>
        </p:nvSpPr>
        <p:spPr>
          <a:xfrm>
            <a:off x="7010400" y="4857750"/>
            <a:ext cx="2133600" cy="273844"/>
          </a:xfrm>
          <a:prstGeom prst="rect">
            <a:avLst/>
          </a:prstGeo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204335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82874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1484292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7010400" y="4857750"/>
            <a:ext cx="2133600" cy="273844"/>
          </a:xfr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2484947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727477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934956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48538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8229600" cy="1676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2952749"/>
            <a:ext cx="8229600" cy="16418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1656759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1719232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903233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1273178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2905902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1297309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505682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745968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247463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496299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73898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34720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498788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706459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435677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216664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76200" y="4812506"/>
            <a:ext cx="2133600" cy="273844"/>
          </a:xfrm>
          <a:prstGeom prst="rect">
            <a:avLst/>
          </a:prstGeom>
        </p:spPr>
        <p:txBody>
          <a:bodyPr/>
          <a:lstStyle>
            <a:lvl1pPr>
              <a:defRPr>
                <a:solidFill>
                  <a:schemeClr val="bg1">
                    <a:lumMod val="85000"/>
                  </a:schemeClr>
                </a:solidFill>
              </a:defRPr>
            </a:lvl1p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1502650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6200" y="481250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24630561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sbcindustry.com/sprinkler-loads-trusses" TargetMode="Externa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www.nfpa.org/codes-and-standards/free-access" TargetMode="External"/><Relationship Id="rId2" Type="http://schemas.openxmlformats.org/officeDocument/2006/relationships/hyperlink" Target="http://www.nfpa.org/codes-and-standards/document-information-pages" TargetMode="External"/><Relationship Id="rId1" Type="http://schemas.openxmlformats.org/officeDocument/2006/relationships/slideLayout" Target="../slideLayouts/slideLayout13.xml"/><Relationship Id="rId5" Type="http://schemas.openxmlformats.org/officeDocument/2006/relationships/hyperlink" Target="http://www.sbcindustry.com/sites/default/files/uploads/attachments/node/128/firesection17b.pdf" TargetMode="External"/><Relationship Id="rId4" Type="http://schemas.openxmlformats.org/officeDocument/2006/relationships/hyperlink" Target="http://www.sbcindustry.com/sites/default/files/uploads/attachments/node/128/firesection17a.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Sprinkler Systems and Wood Trusses</a:t>
            </a:r>
          </a:p>
        </p:txBody>
      </p:sp>
      <p:sp>
        <p:nvSpPr>
          <p:cNvPr id="3" name="Subtitle 2"/>
          <p:cNvSpPr>
            <a:spLocks noGrp="1"/>
          </p:cNvSpPr>
          <p:nvPr>
            <p:ph type="subTitle" idx="1"/>
          </p:nvPr>
        </p:nvSpPr>
        <p:spPr/>
        <p:txBody>
          <a:bodyPr/>
          <a:lstStyle/>
          <a:p>
            <a:r>
              <a:rPr lang="en-US" dirty="0" smtClean="0"/>
              <a:t>Overview</a:t>
            </a:r>
          </a:p>
          <a:p>
            <a:r>
              <a:rPr lang="en-US" dirty="0" smtClean="0"/>
              <a:t>Revised 3/23/2017</a:t>
            </a:r>
            <a:endParaRPr lang="en-US" dirty="0"/>
          </a:p>
        </p:txBody>
      </p:sp>
    </p:spTree>
    <p:extLst>
      <p:ext uri="{BB962C8B-B14F-4D97-AF65-F5344CB8AC3E}">
        <p14:creationId xmlns:p14="http://schemas.microsoft.com/office/powerpoint/2010/main" val="3628157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The NFPA standards are designed with two considerations:</a:t>
            </a:r>
          </a:p>
          <a:p>
            <a:pPr lvl="1"/>
            <a:r>
              <a:rPr lang="en-US" dirty="0" smtClean="0"/>
              <a:t>Life protection (The primary consideration in residential sprinkler system design)</a:t>
            </a:r>
          </a:p>
          <a:p>
            <a:pPr lvl="1"/>
            <a:r>
              <a:rPr lang="en-US" dirty="0" smtClean="0"/>
              <a:t>Property protection (Contents and/or structure - generally dominant in non-residential design)</a:t>
            </a:r>
          </a:p>
          <a:p>
            <a:pPr marL="0" indent="0">
              <a:buNone/>
            </a:pPr>
            <a:endParaRPr lang="en-US" dirty="0"/>
          </a:p>
          <a:p>
            <a:endParaRPr lang="en-US" dirty="0"/>
          </a:p>
        </p:txBody>
      </p:sp>
      <p:pic>
        <p:nvPicPr>
          <p:cNvPr id="1028" name="Picture 4" descr="Insurance, Family, Protection, People, Protect, Paren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742950"/>
            <a:ext cx="2743200" cy="19288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surance, Business, Business Insurance, Protection"/>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096000" y="2671763"/>
            <a:ext cx="2743200" cy="1928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701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The information in this presentation is applicable to the 2010 or 2013 editions of the NFPA standards, as referenced by the 2012 and 2015 versions of the model codes respectively.</a:t>
            </a:r>
          </a:p>
          <a:p>
            <a:r>
              <a:rPr lang="en-US" dirty="0" smtClean="0"/>
              <a:t>It is intended to provide general guidance and does not represent the full complexity of the NFPA standards.</a:t>
            </a:r>
          </a:p>
          <a:p>
            <a:endParaRPr lang="en-US"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645923784"/>
              </p:ext>
            </p:extLst>
          </p:nvPr>
        </p:nvGraphicFramePr>
        <p:xfrm>
          <a:off x="5105400" y="1172393"/>
          <a:ext cx="3468243" cy="3108960"/>
        </p:xfrm>
        <a:graphic>
          <a:graphicData uri="http://schemas.openxmlformats.org/drawingml/2006/table">
            <a:tbl>
              <a:tblPr firstRow="1" bandRow="1">
                <a:tableStyleId>{5C22544A-7EE6-4342-B048-85BDC9FD1C3A}</a:tableStyleId>
              </a:tblPr>
              <a:tblGrid>
                <a:gridCol w="944880">
                  <a:extLst>
                    <a:ext uri="{9D8B030D-6E8A-4147-A177-3AD203B41FA5}">
                      <a16:colId xmlns:a16="http://schemas.microsoft.com/office/drawing/2014/main" val="379513793"/>
                    </a:ext>
                  </a:extLst>
                </a:gridCol>
                <a:gridCol w="373380">
                  <a:extLst>
                    <a:ext uri="{9D8B030D-6E8A-4147-A177-3AD203B41FA5}">
                      <a16:colId xmlns:a16="http://schemas.microsoft.com/office/drawing/2014/main" val="4092436855"/>
                    </a:ext>
                  </a:extLst>
                </a:gridCol>
                <a:gridCol w="467042">
                  <a:extLst>
                    <a:ext uri="{9D8B030D-6E8A-4147-A177-3AD203B41FA5}">
                      <a16:colId xmlns:a16="http://schemas.microsoft.com/office/drawing/2014/main" val="550098007"/>
                    </a:ext>
                  </a:extLst>
                </a:gridCol>
                <a:gridCol w="738061">
                  <a:extLst>
                    <a:ext uri="{9D8B030D-6E8A-4147-A177-3AD203B41FA5}">
                      <a16:colId xmlns:a16="http://schemas.microsoft.com/office/drawing/2014/main" val="3164786417"/>
                    </a:ext>
                  </a:extLst>
                </a:gridCol>
                <a:gridCol w="944880">
                  <a:extLst>
                    <a:ext uri="{9D8B030D-6E8A-4147-A177-3AD203B41FA5}">
                      <a16:colId xmlns:a16="http://schemas.microsoft.com/office/drawing/2014/main" val="2229560220"/>
                    </a:ext>
                  </a:extLst>
                </a:gridCol>
              </a:tblGrid>
              <a:tr h="229590">
                <a:tc gridSpan="5">
                  <a:txBody>
                    <a:bodyPr/>
                    <a:lstStyle/>
                    <a:p>
                      <a:pPr algn="ctr"/>
                      <a:r>
                        <a:rPr lang="en-US" sz="1200" baseline="0" dirty="0" smtClean="0"/>
                        <a:t>NFPA 13- </a:t>
                      </a:r>
                      <a:r>
                        <a:rPr lang="en-US" sz="1200" dirty="0" smtClean="0"/>
                        <a:t>Standards</a:t>
                      </a:r>
                      <a:r>
                        <a:rPr lang="en-US" sz="1200" baseline="0" dirty="0" smtClean="0"/>
                        <a:t> </a:t>
                      </a:r>
                      <a:r>
                        <a:rPr lang="en-US" sz="1200" dirty="0" smtClean="0"/>
                        <a:t>Referenced </a:t>
                      </a:r>
                      <a:r>
                        <a:rPr lang="en-US" sz="1200" baseline="0" dirty="0" smtClean="0"/>
                        <a:t>in the Model Codes</a:t>
                      </a:r>
                      <a:endParaRPr lang="en-US" sz="12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848830204"/>
                  </a:ext>
                </a:extLst>
              </a:tr>
              <a:tr h="535711">
                <a:tc>
                  <a:txBody>
                    <a:bodyPr/>
                    <a:lstStyle/>
                    <a:p>
                      <a:endParaRPr lang="en-US" sz="1200" dirty="0"/>
                    </a:p>
                  </a:txBody>
                  <a:tcPr/>
                </a:tc>
                <a:tc>
                  <a:txBody>
                    <a:bodyPr/>
                    <a:lstStyle/>
                    <a:p>
                      <a:pPr algn="ctr"/>
                      <a:r>
                        <a:rPr lang="en-US" sz="1200" dirty="0" smtClean="0"/>
                        <a:t>13</a:t>
                      </a:r>
                      <a:endParaRPr lang="en-US" sz="1200" dirty="0"/>
                    </a:p>
                  </a:txBody>
                  <a:tcPr anchor="ctr"/>
                </a:tc>
                <a:tc>
                  <a:txBody>
                    <a:bodyPr/>
                    <a:lstStyle/>
                    <a:p>
                      <a:pPr algn="ctr"/>
                      <a:r>
                        <a:rPr lang="en-US" sz="1200" dirty="0" smtClean="0"/>
                        <a:t>13D</a:t>
                      </a:r>
                      <a:endParaRPr lang="en-US" sz="1200" dirty="0"/>
                    </a:p>
                  </a:txBody>
                  <a:tcPr anchor="ctr"/>
                </a:tc>
                <a:tc>
                  <a:txBody>
                    <a:bodyPr/>
                    <a:lstStyle/>
                    <a:p>
                      <a:pPr algn="ctr"/>
                      <a:r>
                        <a:rPr lang="en-US" sz="1200" dirty="0" smtClean="0"/>
                        <a:t>13R</a:t>
                      </a:r>
                      <a:endParaRPr lang="en-US" sz="1200" dirty="0"/>
                    </a:p>
                  </a:txBody>
                  <a:tcPr anchor="ctr"/>
                </a:tc>
                <a:tc>
                  <a:txBody>
                    <a:bodyPr/>
                    <a:lstStyle/>
                    <a:p>
                      <a:pPr algn="ctr"/>
                      <a:r>
                        <a:rPr lang="en-US" sz="1200" dirty="0" smtClean="0"/>
                        <a:t>NFPA editions referenced </a:t>
                      </a:r>
                      <a:endParaRPr lang="en-US" sz="1200" dirty="0"/>
                    </a:p>
                  </a:txBody>
                  <a:tcPr anchor="ctr"/>
                </a:tc>
                <a:extLst>
                  <a:ext uri="{0D108BD9-81ED-4DB2-BD59-A6C34878D82A}">
                    <a16:rowId xmlns:a16="http://schemas.microsoft.com/office/drawing/2014/main" val="3527131597"/>
                  </a:ext>
                </a:extLst>
              </a:tr>
              <a:tr h="229590">
                <a:tc>
                  <a:txBody>
                    <a:bodyPr/>
                    <a:lstStyle/>
                    <a:p>
                      <a:r>
                        <a:rPr lang="en-US" sz="1200" dirty="0" smtClean="0"/>
                        <a:t>IBC 2006</a:t>
                      </a:r>
                      <a:endParaRPr lang="en-US" sz="1200" dirty="0"/>
                    </a:p>
                  </a:txBody>
                  <a:tcPr/>
                </a:tc>
                <a:tc>
                  <a:txBody>
                    <a:bodyPr/>
                    <a:lstStyle/>
                    <a:p>
                      <a:pPr algn="ctr"/>
                      <a:r>
                        <a:rPr lang="en-US" sz="1200" dirty="0" smtClean="0"/>
                        <a:t>x</a:t>
                      </a:r>
                      <a:endParaRPr lang="en-US" sz="1200" dirty="0"/>
                    </a:p>
                  </a:txBody>
                  <a:tcPr anchor="ctr"/>
                </a:tc>
                <a:tc>
                  <a:txBody>
                    <a:bodyPr/>
                    <a:lstStyle/>
                    <a:p>
                      <a:pPr algn="ctr"/>
                      <a:r>
                        <a:rPr lang="en-US" sz="1200" dirty="0" smtClean="0"/>
                        <a:t>x</a:t>
                      </a:r>
                      <a:endParaRPr lang="en-US" sz="1200" dirty="0"/>
                    </a:p>
                  </a:txBody>
                  <a:tcPr anchor="ctr"/>
                </a:tc>
                <a:tc>
                  <a:txBody>
                    <a:bodyPr/>
                    <a:lstStyle/>
                    <a:p>
                      <a:pPr algn="ctr"/>
                      <a:r>
                        <a:rPr lang="en-US" sz="1200" dirty="0" smtClean="0"/>
                        <a:t>x</a:t>
                      </a:r>
                      <a:endParaRPr lang="en-US" sz="1200" dirty="0"/>
                    </a:p>
                  </a:txBody>
                  <a:tcPr anchor="ctr"/>
                </a:tc>
                <a:tc>
                  <a:txBody>
                    <a:bodyPr/>
                    <a:lstStyle/>
                    <a:p>
                      <a:pPr algn="ctr"/>
                      <a:r>
                        <a:rPr lang="en-US" sz="1200" dirty="0" smtClean="0"/>
                        <a:t>2002</a:t>
                      </a:r>
                      <a:endParaRPr lang="en-US" sz="1200" dirty="0"/>
                    </a:p>
                  </a:txBody>
                  <a:tcPr anchor="ctr"/>
                </a:tc>
                <a:extLst>
                  <a:ext uri="{0D108BD9-81ED-4DB2-BD59-A6C34878D82A}">
                    <a16:rowId xmlns:a16="http://schemas.microsoft.com/office/drawing/2014/main" val="2328998076"/>
                  </a:ext>
                </a:extLst>
              </a:tr>
              <a:tr h="229590">
                <a:tc>
                  <a:txBody>
                    <a:bodyPr/>
                    <a:lstStyle/>
                    <a:p>
                      <a:r>
                        <a:rPr lang="en-US" sz="1200" dirty="0" smtClean="0"/>
                        <a:t>IRC 2006</a:t>
                      </a:r>
                      <a:endParaRPr lang="en-US" sz="1200" dirty="0"/>
                    </a:p>
                  </a:txBody>
                  <a:tcPr/>
                </a:tc>
                <a:tc>
                  <a:txBody>
                    <a:bodyPr/>
                    <a:lstStyle/>
                    <a:p>
                      <a:pPr algn="ctr"/>
                      <a:r>
                        <a:rPr lang="en-US" sz="1200" dirty="0" smtClean="0"/>
                        <a:t>x</a:t>
                      </a: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r>
                        <a:rPr lang="en-US" sz="1200" dirty="0" smtClean="0"/>
                        <a:t>2002</a:t>
                      </a:r>
                      <a:endParaRPr lang="en-US" sz="1200" dirty="0"/>
                    </a:p>
                  </a:txBody>
                  <a:tcPr anchor="ctr"/>
                </a:tc>
                <a:extLst>
                  <a:ext uri="{0D108BD9-81ED-4DB2-BD59-A6C34878D82A}">
                    <a16:rowId xmlns:a16="http://schemas.microsoft.com/office/drawing/2014/main" val="3496072007"/>
                  </a:ext>
                </a:extLst>
              </a:tr>
              <a:tr h="229590">
                <a:tc>
                  <a:txBody>
                    <a:bodyPr/>
                    <a:lstStyle/>
                    <a:p>
                      <a:r>
                        <a:rPr lang="en-US" sz="1200" dirty="0" smtClean="0"/>
                        <a:t>IBC 2009</a:t>
                      </a:r>
                      <a:endParaRPr lang="en-US" sz="1200" dirty="0"/>
                    </a:p>
                  </a:txBody>
                  <a:tcPr/>
                </a:tc>
                <a:tc>
                  <a:txBody>
                    <a:bodyPr/>
                    <a:lstStyle/>
                    <a:p>
                      <a:pPr algn="ctr"/>
                      <a:r>
                        <a:rPr lang="en-US" sz="1200" dirty="0" smtClean="0"/>
                        <a:t>x</a:t>
                      </a:r>
                      <a:endParaRPr lang="en-US" sz="1200" dirty="0"/>
                    </a:p>
                  </a:txBody>
                  <a:tcPr anchor="ctr"/>
                </a:tc>
                <a:tc>
                  <a:txBody>
                    <a:bodyPr/>
                    <a:lstStyle/>
                    <a:p>
                      <a:pPr algn="ctr"/>
                      <a:r>
                        <a:rPr lang="en-US" sz="1200" dirty="0" smtClean="0"/>
                        <a:t>x</a:t>
                      </a:r>
                      <a:endParaRPr lang="en-US" sz="1200" dirty="0"/>
                    </a:p>
                  </a:txBody>
                  <a:tcPr anchor="ctr"/>
                </a:tc>
                <a:tc>
                  <a:txBody>
                    <a:bodyPr/>
                    <a:lstStyle/>
                    <a:p>
                      <a:pPr algn="ctr"/>
                      <a:r>
                        <a:rPr lang="en-US" sz="1200" dirty="0" smtClean="0"/>
                        <a:t>x</a:t>
                      </a:r>
                      <a:endParaRPr lang="en-US" sz="1200" dirty="0"/>
                    </a:p>
                  </a:txBody>
                  <a:tcPr anchor="ctr"/>
                </a:tc>
                <a:tc>
                  <a:txBody>
                    <a:bodyPr/>
                    <a:lstStyle/>
                    <a:p>
                      <a:pPr algn="ctr"/>
                      <a:r>
                        <a:rPr lang="en-US" sz="1200" dirty="0" smtClean="0"/>
                        <a:t>2007</a:t>
                      </a:r>
                      <a:endParaRPr lang="en-US" sz="1200" dirty="0"/>
                    </a:p>
                  </a:txBody>
                  <a:tcPr anchor="ctr"/>
                </a:tc>
                <a:extLst>
                  <a:ext uri="{0D108BD9-81ED-4DB2-BD59-A6C34878D82A}">
                    <a16:rowId xmlns:a16="http://schemas.microsoft.com/office/drawing/2014/main" val="1220005585"/>
                  </a:ext>
                </a:extLst>
              </a:tr>
              <a:tr h="229590">
                <a:tc>
                  <a:txBody>
                    <a:bodyPr/>
                    <a:lstStyle/>
                    <a:p>
                      <a:r>
                        <a:rPr lang="en-US" sz="1200" dirty="0" smtClean="0"/>
                        <a:t>IRC 2009</a:t>
                      </a:r>
                      <a:endParaRPr lang="en-US" sz="1200" dirty="0"/>
                    </a:p>
                  </a:txBody>
                  <a:tcPr/>
                </a:tc>
                <a:tc>
                  <a:txBody>
                    <a:bodyPr/>
                    <a:lstStyle/>
                    <a:p>
                      <a:pPr algn="ctr"/>
                      <a:r>
                        <a:rPr lang="en-US" sz="1200" dirty="0" smtClean="0"/>
                        <a:t>x</a:t>
                      </a:r>
                      <a:endParaRPr lang="en-US" sz="1200" dirty="0"/>
                    </a:p>
                  </a:txBody>
                  <a:tcPr anchor="ctr"/>
                </a:tc>
                <a:tc>
                  <a:txBody>
                    <a:bodyPr/>
                    <a:lstStyle/>
                    <a:p>
                      <a:pPr algn="ctr"/>
                      <a:r>
                        <a:rPr lang="en-US" sz="1200" dirty="0" smtClean="0"/>
                        <a:t>x</a:t>
                      </a:r>
                      <a:endParaRPr lang="en-US" sz="1200" dirty="0"/>
                    </a:p>
                  </a:txBody>
                  <a:tcPr anchor="ctr"/>
                </a:tc>
                <a:tc>
                  <a:txBody>
                    <a:bodyPr/>
                    <a:lstStyle/>
                    <a:p>
                      <a:pPr algn="ctr"/>
                      <a:endParaRPr lang="en-US" sz="1200" dirty="0"/>
                    </a:p>
                  </a:txBody>
                  <a:tcPr anchor="ctr"/>
                </a:tc>
                <a:tc>
                  <a:txBody>
                    <a:bodyPr/>
                    <a:lstStyle/>
                    <a:p>
                      <a:pPr algn="ctr"/>
                      <a:r>
                        <a:rPr lang="en-US" sz="1200" dirty="0" smtClean="0"/>
                        <a:t>2007</a:t>
                      </a:r>
                      <a:endParaRPr lang="en-US" sz="1200" dirty="0"/>
                    </a:p>
                  </a:txBody>
                  <a:tcPr anchor="ctr"/>
                </a:tc>
                <a:extLst>
                  <a:ext uri="{0D108BD9-81ED-4DB2-BD59-A6C34878D82A}">
                    <a16:rowId xmlns:a16="http://schemas.microsoft.com/office/drawing/2014/main" val="4244386043"/>
                  </a:ext>
                </a:extLst>
              </a:tr>
              <a:tr h="229590">
                <a:tc>
                  <a:txBody>
                    <a:bodyPr/>
                    <a:lstStyle/>
                    <a:p>
                      <a:r>
                        <a:rPr lang="en-US" sz="1200" dirty="0" smtClean="0"/>
                        <a:t>IBC 2012</a:t>
                      </a:r>
                      <a:endParaRPr lang="en-US" sz="1200" dirty="0"/>
                    </a:p>
                  </a:txBody>
                  <a:tcPr/>
                </a:tc>
                <a:tc>
                  <a:txBody>
                    <a:bodyPr/>
                    <a:lstStyle/>
                    <a:p>
                      <a:pPr algn="ctr"/>
                      <a:r>
                        <a:rPr lang="en-US" sz="1200" dirty="0" smtClean="0"/>
                        <a:t>x</a:t>
                      </a:r>
                      <a:endParaRPr lang="en-US" sz="1200" dirty="0"/>
                    </a:p>
                  </a:txBody>
                  <a:tcPr anchor="ctr"/>
                </a:tc>
                <a:tc>
                  <a:txBody>
                    <a:bodyPr/>
                    <a:lstStyle/>
                    <a:p>
                      <a:pPr algn="ctr"/>
                      <a:r>
                        <a:rPr lang="en-US" sz="1200" dirty="0" smtClean="0"/>
                        <a:t>x</a:t>
                      </a:r>
                      <a:endParaRPr lang="en-US" sz="1200" dirty="0"/>
                    </a:p>
                  </a:txBody>
                  <a:tcPr anchor="ctr"/>
                </a:tc>
                <a:tc>
                  <a:txBody>
                    <a:bodyPr/>
                    <a:lstStyle/>
                    <a:p>
                      <a:pPr algn="ctr"/>
                      <a:r>
                        <a:rPr lang="en-US" sz="1200" dirty="0" smtClean="0"/>
                        <a:t>X</a:t>
                      </a:r>
                      <a:endParaRPr lang="en-US" sz="1200" dirty="0"/>
                    </a:p>
                  </a:txBody>
                  <a:tcPr anchor="ctr"/>
                </a:tc>
                <a:tc>
                  <a:txBody>
                    <a:bodyPr/>
                    <a:lstStyle/>
                    <a:p>
                      <a:pPr algn="ctr"/>
                      <a:r>
                        <a:rPr lang="en-US" sz="1200" dirty="0" smtClean="0"/>
                        <a:t>2010</a:t>
                      </a:r>
                      <a:endParaRPr lang="en-US" sz="1200" dirty="0"/>
                    </a:p>
                  </a:txBody>
                  <a:tcPr anchor="ctr"/>
                </a:tc>
                <a:extLst>
                  <a:ext uri="{0D108BD9-81ED-4DB2-BD59-A6C34878D82A}">
                    <a16:rowId xmlns:a16="http://schemas.microsoft.com/office/drawing/2014/main" val="3499907001"/>
                  </a:ext>
                </a:extLst>
              </a:tr>
              <a:tr h="229590">
                <a:tc>
                  <a:txBody>
                    <a:bodyPr/>
                    <a:lstStyle/>
                    <a:p>
                      <a:r>
                        <a:rPr lang="en-US" sz="1200" dirty="0" smtClean="0"/>
                        <a:t>IRC 2012</a:t>
                      </a:r>
                      <a:endParaRPr lang="en-US" sz="1200" dirty="0"/>
                    </a:p>
                  </a:txBody>
                  <a:tcPr/>
                </a:tc>
                <a:tc>
                  <a:txBody>
                    <a:bodyPr/>
                    <a:lstStyle/>
                    <a:p>
                      <a:pPr algn="ctr"/>
                      <a:r>
                        <a:rPr lang="en-US" sz="1200" dirty="0" smtClean="0"/>
                        <a:t>x</a:t>
                      </a:r>
                      <a:endParaRPr lang="en-US" sz="1200" dirty="0"/>
                    </a:p>
                  </a:txBody>
                  <a:tcPr anchor="ctr"/>
                </a:tc>
                <a:tc>
                  <a:txBody>
                    <a:bodyPr/>
                    <a:lstStyle/>
                    <a:p>
                      <a:pPr algn="ctr"/>
                      <a:r>
                        <a:rPr lang="en-US" sz="1200" dirty="0" smtClean="0"/>
                        <a:t>x</a:t>
                      </a:r>
                      <a:endParaRPr lang="en-US" sz="1200" dirty="0"/>
                    </a:p>
                  </a:txBody>
                  <a:tcPr anchor="ctr"/>
                </a:tc>
                <a:tc>
                  <a:txBody>
                    <a:bodyPr/>
                    <a:lstStyle/>
                    <a:p>
                      <a:pPr algn="ctr"/>
                      <a:endParaRPr lang="en-US" sz="1200" dirty="0"/>
                    </a:p>
                  </a:txBody>
                  <a:tcPr anchor="ctr"/>
                </a:tc>
                <a:tc>
                  <a:txBody>
                    <a:bodyPr/>
                    <a:lstStyle/>
                    <a:p>
                      <a:pPr algn="ctr"/>
                      <a:r>
                        <a:rPr lang="en-US" sz="1200" dirty="0" smtClean="0"/>
                        <a:t>2010</a:t>
                      </a:r>
                      <a:endParaRPr lang="en-US" sz="1200" dirty="0"/>
                    </a:p>
                  </a:txBody>
                  <a:tcPr anchor="ctr"/>
                </a:tc>
                <a:extLst>
                  <a:ext uri="{0D108BD9-81ED-4DB2-BD59-A6C34878D82A}">
                    <a16:rowId xmlns:a16="http://schemas.microsoft.com/office/drawing/2014/main" val="1995677250"/>
                  </a:ext>
                </a:extLst>
              </a:tr>
              <a:tr h="229590">
                <a:tc>
                  <a:txBody>
                    <a:bodyPr/>
                    <a:lstStyle/>
                    <a:p>
                      <a:r>
                        <a:rPr lang="en-US" sz="1200" dirty="0" smtClean="0"/>
                        <a:t>IBC 2015</a:t>
                      </a:r>
                      <a:endParaRPr lang="en-US" sz="1200" dirty="0"/>
                    </a:p>
                  </a:txBody>
                  <a:tcPr/>
                </a:tc>
                <a:tc>
                  <a:txBody>
                    <a:bodyPr/>
                    <a:lstStyle/>
                    <a:p>
                      <a:pPr algn="ctr"/>
                      <a:r>
                        <a:rPr lang="en-US" sz="1200" dirty="0" smtClean="0"/>
                        <a:t>x</a:t>
                      </a:r>
                      <a:endParaRPr lang="en-US" sz="1200" dirty="0"/>
                    </a:p>
                  </a:txBody>
                  <a:tcPr anchor="ctr"/>
                </a:tc>
                <a:tc>
                  <a:txBody>
                    <a:bodyPr/>
                    <a:lstStyle/>
                    <a:p>
                      <a:pPr algn="ctr"/>
                      <a:r>
                        <a:rPr lang="en-US" sz="1200" dirty="0" smtClean="0"/>
                        <a:t>x</a:t>
                      </a:r>
                      <a:endParaRPr lang="en-US" sz="1200" dirty="0"/>
                    </a:p>
                  </a:txBody>
                  <a:tcPr anchor="ctr"/>
                </a:tc>
                <a:tc>
                  <a:txBody>
                    <a:bodyPr/>
                    <a:lstStyle/>
                    <a:p>
                      <a:pPr algn="ctr"/>
                      <a:r>
                        <a:rPr lang="en-US" sz="1200" dirty="0" smtClean="0"/>
                        <a:t>x</a:t>
                      </a:r>
                      <a:endParaRPr lang="en-US" sz="1200" dirty="0"/>
                    </a:p>
                  </a:txBody>
                  <a:tcPr anchor="ctr"/>
                </a:tc>
                <a:tc>
                  <a:txBody>
                    <a:bodyPr/>
                    <a:lstStyle/>
                    <a:p>
                      <a:pPr algn="ctr"/>
                      <a:r>
                        <a:rPr lang="en-US" sz="1200" dirty="0" smtClean="0"/>
                        <a:t>2013</a:t>
                      </a:r>
                      <a:endParaRPr lang="en-US" sz="1200" dirty="0"/>
                    </a:p>
                  </a:txBody>
                  <a:tcPr anchor="ctr"/>
                </a:tc>
                <a:extLst>
                  <a:ext uri="{0D108BD9-81ED-4DB2-BD59-A6C34878D82A}">
                    <a16:rowId xmlns:a16="http://schemas.microsoft.com/office/drawing/2014/main" val="836159444"/>
                  </a:ext>
                </a:extLst>
              </a:tr>
              <a:tr h="229590">
                <a:tc>
                  <a:txBody>
                    <a:bodyPr/>
                    <a:lstStyle/>
                    <a:p>
                      <a:r>
                        <a:rPr lang="en-US" sz="1200" dirty="0" smtClean="0"/>
                        <a:t>IRC 2015</a:t>
                      </a:r>
                      <a:endParaRPr lang="en-US" sz="1200" dirty="0"/>
                    </a:p>
                  </a:txBody>
                  <a:tcPr/>
                </a:tc>
                <a:tc>
                  <a:txBody>
                    <a:bodyPr/>
                    <a:lstStyle/>
                    <a:p>
                      <a:pPr algn="ctr"/>
                      <a:r>
                        <a:rPr lang="en-US" sz="1200" dirty="0" smtClean="0"/>
                        <a:t>x</a:t>
                      </a:r>
                      <a:endParaRPr lang="en-US" sz="1200" dirty="0"/>
                    </a:p>
                  </a:txBody>
                  <a:tcPr anchor="ctr"/>
                </a:tc>
                <a:tc>
                  <a:txBody>
                    <a:bodyPr/>
                    <a:lstStyle/>
                    <a:p>
                      <a:pPr algn="ctr"/>
                      <a:r>
                        <a:rPr lang="en-US" sz="1200" dirty="0" smtClean="0"/>
                        <a:t>x</a:t>
                      </a:r>
                      <a:endParaRPr lang="en-US" sz="1200" dirty="0"/>
                    </a:p>
                  </a:txBody>
                  <a:tcPr anchor="ctr"/>
                </a:tc>
                <a:tc>
                  <a:txBody>
                    <a:bodyPr/>
                    <a:lstStyle/>
                    <a:p>
                      <a:pPr algn="ctr"/>
                      <a:endParaRPr lang="en-US" sz="1200" dirty="0"/>
                    </a:p>
                  </a:txBody>
                  <a:tcPr anchor="ctr"/>
                </a:tc>
                <a:tc>
                  <a:txBody>
                    <a:bodyPr/>
                    <a:lstStyle/>
                    <a:p>
                      <a:pPr algn="ctr"/>
                      <a:r>
                        <a:rPr lang="en-US" sz="1200" dirty="0" smtClean="0"/>
                        <a:t>2013</a:t>
                      </a:r>
                      <a:endParaRPr lang="en-US" sz="1200" dirty="0"/>
                    </a:p>
                  </a:txBody>
                  <a:tcPr anchor="ctr"/>
                </a:tc>
                <a:extLst>
                  <a:ext uri="{0D108BD9-81ED-4DB2-BD59-A6C34878D82A}">
                    <a16:rowId xmlns:a16="http://schemas.microsoft.com/office/drawing/2014/main" val="618331880"/>
                  </a:ext>
                </a:extLst>
              </a:tr>
            </a:tbl>
          </a:graphicData>
        </a:graphic>
      </p:graphicFrame>
    </p:spTree>
    <p:extLst>
      <p:ext uri="{BB962C8B-B14F-4D97-AF65-F5344CB8AC3E}">
        <p14:creationId xmlns:p14="http://schemas.microsoft.com/office/powerpoint/2010/main" val="825771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As </a:t>
            </a:r>
            <a:r>
              <a:rPr lang="en-US" dirty="0"/>
              <a:t>metal plate connected wood truss usage has become more prevalent in all construction types, it is essential for the Building Designer to consider the loads imposed on the truss system and provide the Truss Designer with this information. </a:t>
            </a:r>
            <a:endParaRPr lang="en-US" dirty="0" smtClean="0"/>
          </a:p>
          <a:p>
            <a:r>
              <a:rPr lang="en-US" dirty="0" smtClean="0"/>
              <a:t>This </a:t>
            </a:r>
            <a:r>
              <a:rPr lang="en-US" dirty="0"/>
              <a:t>allows the Truss Designer to make provisions in the truss design for the structural effects of the Fire Sprinkler </a:t>
            </a:r>
            <a:r>
              <a:rPr lang="en-US" dirty="0" smtClean="0"/>
              <a:t>System. </a:t>
            </a:r>
            <a:endParaRPr lang="en-US" dirty="0"/>
          </a:p>
        </p:txBody>
      </p:sp>
      <p:pic>
        <p:nvPicPr>
          <p:cNvPr id="8" name="Content Placeholder 7"/>
          <p:cNvPicPr>
            <a:picLocks noGrp="1" noChangeAspect="1"/>
          </p:cNvPicPr>
          <p:nvPr>
            <p:ph sz="half" idx="2"/>
          </p:nvPr>
        </p:nvPicPr>
        <p:blipFill>
          <a:blip r:embed="rId2"/>
          <a:stretch>
            <a:fillRect/>
          </a:stretch>
        </p:blipFill>
        <p:spPr>
          <a:xfrm>
            <a:off x="4676983" y="2318017"/>
            <a:ext cx="3981033" cy="1158340"/>
          </a:xfrm>
          <a:prstGeom prst="rect">
            <a:avLst/>
          </a:prstGeom>
        </p:spPr>
      </p:pic>
    </p:spTree>
    <p:extLst>
      <p:ext uri="{BB962C8B-B14F-4D97-AF65-F5344CB8AC3E}">
        <p14:creationId xmlns:p14="http://schemas.microsoft.com/office/powerpoint/2010/main" val="2487595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The </a:t>
            </a:r>
            <a:r>
              <a:rPr lang="en-US" dirty="0"/>
              <a:t>open webbing of truss construction makes it highly compatible with other building trades. </a:t>
            </a:r>
            <a:endParaRPr lang="en-US" dirty="0" smtClean="0"/>
          </a:p>
          <a:p>
            <a:r>
              <a:rPr lang="en-US" dirty="0" smtClean="0"/>
              <a:t>Water </a:t>
            </a:r>
            <a:r>
              <a:rPr lang="en-US" dirty="0"/>
              <a:t>lines for sprinkler systems can be run through the open webbing making maximum use of the available space </a:t>
            </a:r>
            <a:r>
              <a:rPr lang="en-US" dirty="0" smtClean="0"/>
              <a:t>without the </a:t>
            </a:r>
            <a:r>
              <a:rPr lang="en-US" dirty="0"/>
              <a:t>loss of headroom and eliminating costs associated with </a:t>
            </a:r>
            <a:r>
              <a:rPr lang="en-US" dirty="0" smtClean="0"/>
              <a:t>drilling. </a:t>
            </a:r>
          </a:p>
          <a:p>
            <a:endParaRPr lang="en-US" dirty="0"/>
          </a:p>
        </p:txBody>
      </p:sp>
      <p:pic>
        <p:nvPicPr>
          <p:cNvPr id="5" name="Content Placeholder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581150"/>
            <a:ext cx="3200400" cy="197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5712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Occasionally</a:t>
            </a:r>
            <a:r>
              <a:rPr lang="en-US" dirty="0"/>
              <a:t>, a building’s use or its contents demand a Fire Sprinkler System with special layout requirements and heavy main waterlines that cannot be compromised. </a:t>
            </a:r>
            <a:endParaRPr lang="en-US" dirty="0" smtClean="0"/>
          </a:p>
          <a:p>
            <a:r>
              <a:rPr lang="en-US" dirty="0" smtClean="0"/>
              <a:t>Truss </a:t>
            </a:r>
            <a:r>
              <a:rPr lang="en-US" dirty="0"/>
              <a:t>construction can easily be manipulated with adjustments to panel lengths and web configurations to accommodate most special requirements.</a:t>
            </a:r>
          </a:p>
          <a:p>
            <a:endParaRPr lang="en-US" dirty="0"/>
          </a:p>
        </p:txBody>
      </p:sp>
      <p:pic>
        <p:nvPicPr>
          <p:cNvPr id="5"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648200" y="1687130"/>
            <a:ext cx="4038600" cy="2420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1890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 NFPA 13D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Sprinklers </a:t>
            </a:r>
            <a:r>
              <a:rPr lang="en-US" dirty="0"/>
              <a:t>shall be installed in all locations per the 13D requirements </a:t>
            </a:r>
            <a:r>
              <a:rPr lang="en-US" b="1" dirty="0"/>
              <a:t>except </a:t>
            </a:r>
            <a:r>
              <a:rPr lang="en-US" dirty="0"/>
              <a:t>the </a:t>
            </a:r>
            <a:r>
              <a:rPr lang="en-US" dirty="0" smtClean="0"/>
              <a:t>following: </a:t>
            </a:r>
          </a:p>
          <a:p>
            <a:pPr lvl="1"/>
            <a:r>
              <a:rPr lang="en-US" dirty="0" smtClean="0"/>
              <a:t>Bathrooms </a:t>
            </a:r>
            <a:r>
              <a:rPr lang="en-US" dirty="0"/>
              <a:t>55 ft</a:t>
            </a:r>
            <a:r>
              <a:rPr lang="en-US" baseline="30000" dirty="0"/>
              <a:t>2</a:t>
            </a:r>
            <a:r>
              <a:rPr lang="en-US" dirty="0"/>
              <a:t> and less.</a:t>
            </a:r>
            <a:endParaRPr lang="en-US" sz="2800" dirty="0"/>
          </a:p>
          <a:p>
            <a:pPr lvl="1"/>
            <a:r>
              <a:rPr lang="en-US" dirty="0"/>
              <a:t>Closets 24 ft</a:t>
            </a:r>
            <a:r>
              <a:rPr lang="en-US" baseline="30000" dirty="0"/>
              <a:t>2</a:t>
            </a:r>
            <a:r>
              <a:rPr lang="en-US" dirty="0"/>
              <a:t> and less.</a:t>
            </a:r>
            <a:endParaRPr lang="en-US" sz="3200" dirty="0"/>
          </a:p>
          <a:p>
            <a:pPr lvl="1"/>
            <a:r>
              <a:rPr lang="en-US" dirty="0"/>
              <a:t>Garages, open attached porches, carports and similar structures.</a:t>
            </a:r>
            <a:endParaRPr lang="en-US" sz="3200" dirty="0"/>
          </a:p>
          <a:p>
            <a:pPr lvl="1"/>
            <a:r>
              <a:rPr lang="en-US" dirty="0"/>
              <a:t>Attics, floor/ceiling spaces, crawl spaces, and other concealed spaces that are not used or intended for living </a:t>
            </a:r>
            <a:r>
              <a:rPr lang="en-US" dirty="0" smtClean="0"/>
              <a:t>purposes and do not contained fuel-fired appliances.</a:t>
            </a:r>
            <a:endParaRPr lang="en-US" sz="3200" dirty="0"/>
          </a:p>
          <a:p>
            <a:pPr lvl="1"/>
            <a:r>
              <a:rPr lang="en-US" dirty="0"/>
              <a:t>Covered unheated projections at entrances that are not the only means of egress.</a:t>
            </a:r>
            <a:endParaRPr lang="en-US" sz="3200" dirty="0"/>
          </a:p>
          <a:p>
            <a:pPr lvl="1"/>
            <a:r>
              <a:rPr lang="en-US" dirty="0"/>
              <a:t>Ceiling pockets where the following conditions are met:</a:t>
            </a:r>
            <a:endParaRPr lang="en-US" sz="3200" dirty="0"/>
          </a:p>
          <a:p>
            <a:pPr lvl="2"/>
            <a:r>
              <a:rPr lang="en-US" dirty="0"/>
              <a:t>Total volume of all unprotected ceiling pockets in a compartment does not exceed 100 ft</a:t>
            </a:r>
            <a:r>
              <a:rPr lang="en-US" baseline="30000" dirty="0"/>
              <a:t>2</a:t>
            </a:r>
            <a:r>
              <a:rPr lang="en-US" dirty="0"/>
              <a:t>.</a:t>
            </a:r>
            <a:endParaRPr lang="en-US" sz="3200" dirty="0"/>
          </a:p>
          <a:p>
            <a:pPr lvl="2"/>
            <a:r>
              <a:rPr lang="en-US" dirty="0"/>
              <a:t>The entire floor under the unprotected pocket is protected by the sprinklers at the lower ceiling level.</a:t>
            </a:r>
            <a:endParaRPr lang="en-US" sz="3200" dirty="0"/>
          </a:p>
          <a:p>
            <a:pPr lvl="2"/>
            <a:r>
              <a:rPr lang="en-US" dirty="0"/>
              <a:t>The interior finish of the unprotected pocket is noncombustible or limited-combustible material.</a:t>
            </a:r>
            <a:endParaRPr lang="en-US" sz="3200" dirty="0"/>
          </a:p>
          <a:p>
            <a:pPr lvl="2"/>
            <a:r>
              <a:rPr lang="en-US" dirty="0"/>
              <a:t>Skylights not exceeding 32 ft</a:t>
            </a:r>
            <a:r>
              <a:rPr lang="en-US" baseline="30000" dirty="0"/>
              <a:t>2</a:t>
            </a:r>
            <a:r>
              <a:rPr lang="en-US" dirty="0"/>
              <a:t> shall be permitted to have a plastic cover.</a:t>
            </a:r>
            <a:endParaRPr lang="en-US" sz="3200" dirty="0"/>
          </a:p>
          <a:p>
            <a:pPr lvl="1"/>
            <a:r>
              <a:rPr lang="en-US" dirty="0"/>
              <a:t>Closets in garages and exterior closets where there is no unprotected penetration into the dwelling unit</a:t>
            </a:r>
            <a:r>
              <a:rPr lang="en-US" dirty="0" smtClean="0"/>
              <a:t>.</a:t>
            </a:r>
            <a:endParaRPr lang="en-US" dirty="0"/>
          </a:p>
          <a:p>
            <a:endParaRPr lang="en-US" dirty="0"/>
          </a:p>
        </p:txBody>
      </p:sp>
    </p:spTree>
    <p:extLst>
      <p:ext uri="{BB962C8B-B14F-4D97-AF65-F5344CB8AC3E}">
        <p14:creationId xmlns:p14="http://schemas.microsoft.com/office/powerpoint/2010/main" val="302627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 NFPA 13D</a:t>
            </a:r>
          </a:p>
        </p:txBody>
      </p:sp>
      <p:sp>
        <p:nvSpPr>
          <p:cNvPr id="3" name="Content Placeholder 2"/>
          <p:cNvSpPr>
            <a:spLocks noGrp="1"/>
          </p:cNvSpPr>
          <p:nvPr>
            <p:ph sz="half" idx="1"/>
          </p:nvPr>
        </p:nvSpPr>
        <p:spPr/>
        <p:txBody>
          <a:bodyPr>
            <a:normAutofit fontScale="70000" lnSpcReduction="20000"/>
          </a:bodyPr>
          <a:lstStyle/>
          <a:p>
            <a:r>
              <a:rPr lang="en-US" b="1" dirty="0" smtClean="0"/>
              <a:t>NOTE</a:t>
            </a:r>
            <a:r>
              <a:rPr lang="en-US" dirty="0"/>
              <a:t>: Although basements are not excluded, a basement may be sprinklered as if the ceiling were </a:t>
            </a:r>
            <a:r>
              <a:rPr lang="en-US" dirty="0" smtClean="0"/>
              <a:t>finished.</a:t>
            </a:r>
          </a:p>
          <a:p>
            <a:r>
              <a:rPr lang="en-US" dirty="0" smtClean="0"/>
              <a:t>Sprinkler Hanger Requirements:</a:t>
            </a:r>
            <a:endParaRPr lang="en-US" dirty="0"/>
          </a:p>
          <a:p>
            <a:pPr lvl="1"/>
            <a:r>
              <a:rPr lang="en-US" dirty="0"/>
              <a:t>NFPA 13D has its own specific sprinkler hanger requirements. </a:t>
            </a:r>
            <a:endParaRPr lang="en-US" dirty="0" smtClean="0"/>
          </a:p>
          <a:p>
            <a:pPr lvl="1"/>
            <a:r>
              <a:rPr lang="en-US" dirty="0" smtClean="0"/>
              <a:t>Since </a:t>
            </a:r>
            <a:r>
              <a:rPr lang="en-US" dirty="0"/>
              <a:t>most residential sprinkler systems use the domestic water system, little or no extra design loading is required for roof or floor systems.</a:t>
            </a:r>
          </a:p>
          <a:p>
            <a:endParaRPr lang="en-US" dirty="0"/>
          </a:p>
          <a:p>
            <a:endParaRPr lang="en-US" sz="3600" dirty="0"/>
          </a:p>
          <a:p>
            <a:endParaRPr lang="en-US" dirty="0"/>
          </a:p>
        </p:txBody>
      </p:sp>
      <p:pic>
        <p:nvPicPr>
          <p:cNvPr id="10" name="Content Placeholder 9"/>
          <p:cNvPicPr>
            <a:picLocks noGrp="1" noChangeAspect="1"/>
          </p:cNvPicPr>
          <p:nvPr>
            <p:ph sz="half" idx="2"/>
          </p:nvPr>
        </p:nvPicPr>
        <p:blipFill>
          <a:blip r:embed="rId2"/>
          <a:stretch>
            <a:fillRect/>
          </a:stretch>
        </p:blipFill>
        <p:spPr>
          <a:xfrm>
            <a:off x="4676983" y="2439948"/>
            <a:ext cx="3981033" cy="914479"/>
          </a:xfrm>
          <a:prstGeom prst="rect">
            <a:avLst/>
          </a:prstGeom>
        </p:spPr>
      </p:pic>
    </p:spTree>
    <p:extLst>
      <p:ext uri="{BB962C8B-B14F-4D97-AF65-F5344CB8AC3E}">
        <p14:creationId xmlns:p14="http://schemas.microsoft.com/office/powerpoint/2010/main" val="3743021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 </a:t>
            </a:r>
            <a:r>
              <a:rPr lang="en-US" dirty="0"/>
              <a:t>NFPA </a:t>
            </a:r>
            <a:r>
              <a:rPr lang="en-US" dirty="0" smtClean="0"/>
              <a:t>13R</a:t>
            </a:r>
            <a:endParaRPr lang="en-US" dirty="0"/>
          </a:p>
        </p:txBody>
      </p:sp>
      <p:sp>
        <p:nvSpPr>
          <p:cNvPr id="3" name="Content Placeholder 2"/>
          <p:cNvSpPr>
            <a:spLocks noGrp="1"/>
          </p:cNvSpPr>
          <p:nvPr>
            <p:ph sz="half" idx="1"/>
          </p:nvPr>
        </p:nvSpPr>
        <p:spPr/>
        <p:txBody>
          <a:bodyPr>
            <a:normAutofit fontScale="77500" lnSpcReduction="20000"/>
          </a:bodyPr>
          <a:lstStyle/>
          <a:p>
            <a:r>
              <a:rPr lang="en-US" b="1" i="1" dirty="0"/>
              <a:t>NFPA 13R - Multi-Family 4 stories or Less</a:t>
            </a:r>
            <a:r>
              <a:rPr lang="en-US" b="1" dirty="0"/>
              <a:t> </a:t>
            </a:r>
            <a:r>
              <a:rPr lang="en-US" dirty="0"/>
              <a:t>(2013 adds not exceeding 60 ft above grade plane</a:t>
            </a:r>
            <a:r>
              <a:rPr lang="en-US" dirty="0" smtClean="0"/>
              <a:t>)</a:t>
            </a:r>
            <a:endParaRPr lang="en-US" dirty="0"/>
          </a:p>
          <a:p>
            <a:pPr lvl="1"/>
            <a:r>
              <a:rPr lang="en-US" dirty="0"/>
              <a:t>This category </a:t>
            </a:r>
            <a:r>
              <a:rPr lang="en-US" dirty="0" smtClean="0"/>
              <a:t>includes:</a:t>
            </a:r>
            <a:endParaRPr lang="en-US" dirty="0"/>
          </a:p>
          <a:p>
            <a:pPr lvl="2"/>
            <a:r>
              <a:rPr lang="en-US" dirty="0"/>
              <a:t>Apartment buildings and condominiums.</a:t>
            </a:r>
          </a:p>
          <a:p>
            <a:pPr lvl="2"/>
            <a:r>
              <a:rPr lang="en-US" dirty="0"/>
              <a:t>Lodging and rooming houses.</a:t>
            </a:r>
          </a:p>
          <a:p>
            <a:pPr lvl="2"/>
            <a:r>
              <a:rPr lang="en-US" dirty="0"/>
              <a:t>Board and care facilities (slow evacuation type with 16 or fewer occupants and prompt evacuation type).</a:t>
            </a:r>
          </a:p>
          <a:p>
            <a:pPr lvl="2"/>
            <a:r>
              <a:rPr lang="en-US" dirty="0"/>
              <a:t>Hotels, motels, and dormitories.</a:t>
            </a:r>
          </a:p>
          <a:p>
            <a:endParaRPr lang="en-US" dirty="0"/>
          </a:p>
        </p:txBody>
      </p:sp>
      <p:pic>
        <p:nvPicPr>
          <p:cNvPr id="2054" name="Picture 6" descr="Energy-efficient wood wall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238750" y="1692275"/>
            <a:ext cx="2857500"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159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 </a:t>
            </a:r>
            <a:r>
              <a:rPr lang="en-US" dirty="0"/>
              <a:t>NFPA </a:t>
            </a:r>
            <a:r>
              <a:rPr lang="en-US" dirty="0" smtClean="0"/>
              <a:t>13R</a:t>
            </a:r>
            <a:endParaRPr lang="en-US" dirty="0"/>
          </a:p>
        </p:txBody>
      </p:sp>
      <p:sp>
        <p:nvSpPr>
          <p:cNvPr id="3" name="Content Placeholder 2"/>
          <p:cNvSpPr>
            <a:spLocks noGrp="1"/>
          </p:cNvSpPr>
          <p:nvPr>
            <p:ph sz="half" idx="1"/>
          </p:nvPr>
        </p:nvSpPr>
        <p:spPr/>
        <p:txBody>
          <a:bodyPr>
            <a:normAutofit fontScale="92500" lnSpcReduction="10000"/>
          </a:bodyPr>
          <a:lstStyle/>
          <a:p>
            <a:r>
              <a:rPr lang="en-US" b="1" dirty="0" smtClean="0"/>
              <a:t>NOTE</a:t>
            </a:r>
            <a:r>
              <a:rPr lang="en-US" dirty="0"/>
              <a:t>: some building code editions allow a 2 hour separation wall to divide larger multi-family buildings into one- and two-family dwellings allowing them then to be sprinklered per NFPA 13D requirements</a:t>
            </a:r>
            <a:r>
              <a:rPr lang="en-US" dirty="0" smtClean="0"/>
              <a:t>.</a:t>
            </a:r>
            <a:endParaRPr lang="en-US" dirty="0"/>
          </a:p>
        </p:txBody>
      </p:sp>
      <p:pic>
        <p:nvPicPr>
          <p:cNvPr id="6" name="Picture 2" descr="http://theloftsessex.com/wp-content/uploads/2013/05/First-floor.gif"/>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tretch/>
        </p:blipFill>
        <p:spPr bwMode="auto">
          <a:xfrm>
            <a:off x="4762500" y="1673225"/>
            <a:ext cx="3810000" cy="2447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781550" y="3181350"/>
            <a:ext cx="752662" cy="609600"/>
          </a:xfrm>
          <a:prstGeom prst="rect">
            <a:avLst/>
          </a:prstGeom>
          <a:solidFill>
            <a:schemeClr val="accent3">
              <a:alpha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Rectangle 7"/>
          <p:cNvSpPr/>
          <p:nvPr/>
        </p:nvSpPr>
        <p:spPr>
          <a:xfrm>
            <a:off x="5534212" y="3163494"/>
            <a:ext cx="742763" cy="609600"/>
          </a:xfrm>
          <a:prstGeom prst="rect">
            <a:avLst/>
          </a:prstGeom>
          <a:solidFill>
            <a:schemeClr val="accent2">
              <a:alpha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 name="Rectangle 8"/>
          <p:cNvSpPr/>
          <p:nvPr/>
        </p:nvSpPr>
        <p:spPr>
          <a:xfrm>
            <a:off x="6276975" y="3163494"/>
            <a:ext cx="752662" cy="609600"/>
          </a:xfrm>
          <a:prstGeom prst="rect">
            <a:avLst/>
          </a:prstGeom>
          <a:solidFill>
            <a:srgbClr val="92D050">
              <a:alpha val="7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2" name="Rectangle 11"/>
          <p:cNvSpPr/>
          <p:nvPr/>
        </p:nvSpPr>
        <p:spPr>
          <a:xfrm>
            <a:off x="7048687" y="3163494"/>
            <a:ext cx="752662" cy="609600"/>
          </a:xfrm>
          <a:prstGeom prst="rect">
            <a:avLst/>
          </a:prstGeom>
          <a:solidFill>
            <a:srgbClr val="7030A0">
              <a:alpha val="7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3" name="Rectangle 12"/>
          <p:cNvSpPr/>
          <p:nvPr/>
        </p:nvSpPr>
        <p:spPr>
          <a:xfrm>
            <a:off x="7799200" y="3163494"/>
            <a:ext cx="752662" cy="609600"/>
          </a:xfrm>
          <a:prstGeom prst="rect">
            <a:avLst/>
          </a:prstGeom>
          <a:solidFill>
            <a:srgbClr val="00B0F0">
              <a:alpha val="7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4" name="Rectangle 13"/>
          <p:cNvSpPr/>
          <p:nvPr/>
        </p:nvSpPr>
        <p:spPr>
          <a:xfrm>
            <a:off x="5428128" y="1933936"/>
            <a:ext cx="752662" cy="609600"/>
          </a:xfrm>
          <a:prstGeom prst="rect">
            <a:avLst/>
          </a:prstGeom>
          <a:solidFill>
            <a:srgbClr val="00B050">
              <a:alpha val="7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 name="Rectangle 14"/>
          <p:cNvSpPr/>
          <p:nvPr/>
        </p:nvSpPr>
        <p:spPr>
          <a:xfrm>
            <a:off x="4781550" y="1901029"/>
            <a:ext cx="646578" cy="747321"/>
          </a:xfrm>
          <a:prstGeom prst="rect">
            <a:avLst/>
          </a:prstGeom>
          <a:solidFill>
            <a:srgbClr val="92D050">
              <a:alpha val="7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6" name="Rectangle 15"/>
          <p:cNvSpPr/>
          <p:nvPr/>
        </p:nvSpPr>
        <p:spPr>
          <a:xfrm>
            <a:off x="7134408" y="1934310"/>
            <a:ext cx="752662" cy="609600"/>
          </a:xfrm>
          <a:prstGeom prst="rect">
            <a:avLst/>
          </a:prstGeom>
          <a:solidFill>
            <a:srgbClr val="00B050">
              <a:alpha val="7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7" name="Rectangle 16"/>
          <p:cNvSpPr/>
          <p:nvPr/>
        </p:nvSpPr>
        <p:spPr>
          <a:xfrm>
            <a:off x="4781550" y="2648350"/>
            <a:ext cx="710826" cy="497288"/>
          </a:xfrm>
          <a:prstGeom prst="rect">
            <a:avLst/>
          </a:prstGeom>
          <a:solidFill>
            <a:srgbClr val="00B0F0">
              <a:alpha val="7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8" name="Rectangle 17"/>
          <p:cNvSpPr/>
          <p:nvPr/>
        </p:nvSpPr>
        <p:spPr>
          <a:xfrm>
            <a:off x="7841036" y="2662024"/>
            <a:ext cx="710826" cy="497288"/>
          </a:xfrm>
          <a:prstGeom prst="rect">
            <a:avLst/>
          </a:prstGeom>
          <a:solidFill>
            <a:schemeClr val="accent2">
              <a:alpha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9" name="Rectangle 18"/>
          <p:cNvSpPr/>
          <p:nvPr/>
        </p:nvSpPr>
        <p:spPr>
          <a:xfrm>
            <a:off x="5600466" y="2545954"/>
            <a:ext cx="781279" cy="497288"/>
          </a:xfrm>
          <a:prstGeom prst="rect">
            <a:avLst/>
          </a:prstGeom>
          <a:solidFill>
            <a:srgbClr val="7030A0">
              <a:alpha val="7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0" name="Rectangle 19"/>
          <p:cNvSpPr/>
          <p:nvPr/>
        </p:nvSpPr>
        <p:spPr>
          <a:xfrm>
            <a:off x="7892579" y="1901028"/>
            <a:ext cx="659283" cy="747321"/>
          </a:xfrm>
          <a:prstGeom prst="rect">
            <a:avLst/>
          </a:prstGeom>
          <a:solidFill>
            <a:schemeClr val="accent3">
              <a:alpha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8328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527" y="133350"/>
            <a:ext cx="8229600" cy="857250"/>
          </a:xfrm>
        </p:spPr>
        <p:txBody>
          <a:bodyPr/>
          <a:lstStyle/>
          <a:p>
            <a:r>
              <a:rPr lang="en-US" dirty="0" smtClean="0"/>
              <a:t>Application – </a:t>
            </a:r>
            <a:r>
              <a:rPr lang="en-US" dirty="0"/>
              <a:t>NFPA 13R </a:t>
            </a:r>
          </a:p>
        </p:txBody>
      </p:sp>
      <p:sp>
        <p:nvSpPr>
          <p:cNvPr id="3" name="Content Placeholder 2"/>
          <p:cNvSpPr>
            <a:spLocks noGrp="1"/>
          </p:cNvSpPr>
          <p:nvPr>
            <p:ph idx="1"/>
          </p:nvPr>
        </p:nvSpPr>
        <p:spPr/>
        <p:txBody>
          <a:bodyPr>
            <a:normAutofit fontScale="62500" lnSpcReduction="20000"/>
          </a:bodyPr>
          <a:lstStyle/>
          <a:p>
            <a:r>
              <a:rPr lang="en-US" dirty="0" smtClean="0"/>
              <a:t>All </a:t>
            </a:r>
            <a:r>
              <a:rPr lang="en-US" dirty="0"/>
              <a:t>areas are to be sprinklered </a:t>
            </a:r>
            <a:r>
              <a:rPr lang="en-US" b="1" dirty="0"/>
              <a:t>except</a:t>
            </a:r>
            <a:r>
              <a:rPr lang="en-US" dirty="0"/>
              <a:t> the following :</a:t>
            </a:r>
            <a:endParaRPr lang="en-US" sz="3600" dirty="0"/>
          </a:p>
          <a:p>
            <a:pPr lvl="1"/>
            <a:r>
              <a:rPr lang="en-US" dirty="0"/>
              <a:t>Bathrooms 55 ft</a:t>
            </a:r>
            <a:r>
              <a:rPr lang="en-US" baseline="30000" dirty="0"/>
              <a:t>2 </a:t>
            </a:r>
            <a:r>
              <a:rPr lang="en-US" dirty="0"/>
              <a:t>and less.</a:t>
            </a:r>
            <a:endParaRPr lang="en-US" sz="3200" dirty="0"/>
          </a:p>
          <a:p>
            <a:pPr lvl="1"/>
            <a:r>
              <a:rPr lang="en-US" dirty="0"/>
              <a:t>Closets or pantries within dwelling unit 24 ft</a:t>
            </a:r>
            <a:r>
              <a:rPr lang="en-US" baseline="30000" dirty="0"/>
              <a:t>2</a:t>
            </a:r>
            <a:r>
              <a:rPr lang="en-US" dirty="0"/>
              <a:t> and less, least dimension does not exceed 3 ft, walls &amp; ceiling covered with noncombustible or limited-combustible materials.</a:t>
            </a:r>
            <a:endParaRPr lang="en-US" sz="3200" dirty="0"/>
          </a:p>
          <a:p>
            <a:pPr lvl="2"/>
            <a:r>
              <a:rPr lang="en-US" dirty="0"/>
              <a:t>Except for closets within dwelling unit used for heating and air-conditioning equipment (2013 adds washers, dryers or water heaters).</a:t>
            </a:r>
            <a:endParaRPr lang="en-US" sz="3000" dirty="0"/>
          </a:p>
          <a:p>
            <a:pPr lvl="1"/>
            <a:r>
              <a:rPr lang="en-US" dirty="0"/>
              <a:t>Porches, balconies, corridors, and stairs that are open and attached (2013 adds porte cocheres).</a:t>
            </a:r>
            <a:endParaRPr lang="en-US" sz="3200" dirty="0"/>
          </a:p>
          <a:p>
            <a:pPr lvl="2"/>
            <a:r>
              <a:rPr lang="en-US" dirty="0"/>
              <a:t>2013 adds: sprinklers are required for roofed exterior balconies or decks and ground floor patios in buildings of Type V Construction.</a:t>
            </a:r>
            <a:endParaRPr lang="en-US" sz="3000" dirty="0"/>
          </a:p>
          <a:p>
            <a:pPr lvl="2"/>
            <a:r>
              <a:rPr lang="en-US" dirty="0"/>
              <a:t>2013 adds: requirements for sidewall sprinkler installation</a:t>
            </a:r>
            <a:endParaRPr lang="en-US" sz="3000" dirty="0"/>
          </a:p>
          <a:p>
            <a:pPr lvl="1"/>
            <a:r>
              <a:rPr lang="en-US" dirty="0"/>
              <a:t>Attics, penthouse equipment rooms, elevator machine rooms, concealed spaces containing only dwelling unit ventilation equipment, crawl spaces, floor/ceiling spaces, noncombustible elevator shafts, and other concealed spaces that are not intended for living purposes or storage and do not contain fuel-fired equipment.</a:t>
            </a:r>
            <a:endParaRPr lang="en-US" sz="3200" dirty="0"/>
          </a:p>
          <a:p>
            <a:pPr lvl="2"/>
            <a:r>
              <a:rPr lang="en-US" dirty="0"/>
              <a:t>If fuel-fired equipment is present, at least one quick-response intermediate temperature sprinkler is required.</a:t>
            </a:r>
            <a:endParaRPr lang="en-US" sz="3000" dirty="0"/>
          </a:p>
          <a:p>
            <a:pPr lvl="1"/>
            <a:r>
              <a:rPr lang="en-US" dirty="0"/>
              <a:t>Closets on exterior balconies and exterior breezeways/corridors as long as there are no penetrations into dwelling unit.</a:t>
            </a:r>
            <a:endParaRPr lang="en-US" sz="3200" dirty="0"/>
          </a:p>
          <a:p>
            <a:pPr lvl="2"/>
            <a:r>
              <a:rPr lang="en-US" dirty="0"/>
              <a:t>2013 adds: requirements for interior stairwells and spaces below them.</a:t>
            </a:r>
            <a:endParaRPr lang="en-US" sz="3000" dirty="0"/>
          </a:p>
          <a:p>
            <a:pPr lvl="1"/>
            <a:endParaRPr lang="en-US" dirty="0"/>
          </a:p>
        </p:txBody>
      </p:sp>
    </p:spTree>
    <p:extLst>
      <p:ext uri="{BB962C8B-B14F-4D97-AF65-F5344CB8AC3E}">
        <p14:creationId xmlns:p14="http://schemas.microsoft.com/office/powerpoint/2010/main" val="509618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1295400" y="1123949"/>
            <a:ext cx="6553200" cy="2677656"/>
          </a:xfrm>
          <a:prstGeom prst="rect">
            <a:avLst/>
          </a:prstGeom>
          <a:solidFill>
            <a:schemeClr val="accent2"/>
          </a:solidFill>
          <a:ln>
            <a:noFill/>
          </a:ln>
          <a:effectLst/>
        </p:spPr>
        <p:txBody>
          <a:bodyPr vert="horz" wrap="square" lIns="228600" tIns="228600" rIns="228600" bIns="228600" numCol="1" anchor="ctr" anchorCtr="0" compatLnSpc="1">
            <a:prstTxWarp prst="textNoShape">
              <a:avLst/>
            </a:prstTxWarp>
            <a:spAutoFit/>
          </a:bodyPr>
          <a:lstStyle/>
          <a:p>
            <a:pPr algn="just" eaLnBrk="0" fontAlgn="base" hangingPunct="0">
              <a:spcBef>
                <a:spcPct val="0"/>
              </a:spcBef>
              <a:spcAft>
                <a:spcPct val="0"/>
              </a:spcAft>
            </a:pPr>
            <a:r>
              <a:rPr lang="en-US" altLang="en-US" b="1" dirty="0" smtClean="0">
                <a:solidFill>
                  <a:schemeClr val="bg1"/>
                </a:solidFill>
                <a:latin typeface="Segoe UI" panose="020B0502040204020203" pitchFamily="34" charset="0"/>
                <a:cs typeface="Segoe UI" panose="020B0502040204020203" pitchFamily="34" charset="0"/>
              </a:rPr>
              <a:t>SBCA</a:t>
            </a:r>
            <a:r>
              <a:rPr lang="en-US" altLang="en-US" dirty="0">
                <a:solidFill>
                  <a:schemeClr val="bg1"/>
                </a:solidFill>
                <a:latin typeface="Segoe UI" panose="020B0502040204020203" pitchFamily="34" charset="0"/>
                <a:cs typeface="Segoe UI" panose="020B0502040204020203" pitchFamily="34" charset="0"/>
              </a:rPr>
              <a:t> has been the voice of the structural building components industry since 1983, providing educational programs and technical information, disseminating industry news, and facilitating networking opportunities for manufacturers of roof trusses, wall panels and floor trusses. </a:t>
            </a:r>
            <a:r>
              <a:rPr lang="en-US" altLang="en-US" b="1" dirty="0">
                <a:solidFill>
                  <a:schemeClr val="bg1"/>
                </a:solidFill>
                <a:latin typeface="Segoe UI" panose="020B0502040204020203" pitchFamily="34" charset="0"/>
                <a:cs typeface="Segoe UI" panose="020B0502040204020203" pitchFamily="34" charset="0"/>
              </a:rPr>
              <a:t>SBCA</a:t>
            </a:r>
            <a:r>
              <a:rPr lang="en-US" altLang="en-US" dirty="0">
                <a:solidFill>
                  <a:schemeClr val="bg1"/>
                </a:solidFill>
                <a:latin typeface="Segoe UI" panose="020B0502040204020203" pitchFamily="34" charset="0"/>
                <a:cs typeface="Segoe UI" panose="020B0502040204020203" pitchFamily="34" charset="0"/>
              </a:rPr>
              <a:t> endeavors to expand component manufacturers’ market share and enhance the professionalism of the component manufacturing industry</a:t>
            </a:r>
            <a:r>
              <a:rPr lang="en-US" altLang="en-US" dirty="0" smtClean="0">
                <a:solidFill>
                  <a:schemeClr val="bg1"/>
                </a:solidFill>
                <a:latin typeface="Segoe UI" panose="020B0502040204020203" pitchFamily="34" charset="0"/>
                <a:cs typeface="Segoe UI" panose="020B0502040204020203" pitchFamily="34" charset="0"/>
              </a:rPr>
              <a:t>.</a:t>
            </a:r>
          </a:p>
        </p:txBody>
      </p:sp>
      <p:sp>
        <p:nvSpPr>
          <p:cNvPr id="12" name="TextBox 11"/>
          <p:cNvSpPr txBox="1"/>
          <p:nvPr/>
        </p:nvSpPr>
        <p:spPr>
          <a:xfrm>
            <a:off x="1961028" y="4095750"/>
            <a:ext cx="5221942" cy="307777"/>
          </a:xfrm>
          <a:prstGeom prst="rect">
            <a:avLst/>
          </a:prstGeom>
          <a:noFill/>
        </p:spPr>
        <p:txBody>
          <a:bodyPr wrap="none" rtlCol="0">
            <a:spAutoFit/>
          </a:bodyPr>
          <a:lstStyle/>
          <a:p>
            <a:pPr algn="ctr"/>
            <a:r>
              <a:rPr lang="en-US" altLang="en-US" sz="1400" dirty="0" smtClean="0">
                <a:latin typeface="Segoe UI" panose="020B0502040204020203" pitchFamily="34" charset="0"/>
                <a:cs typeface="Segoe UI" panose="020B0502040204020203" pitchFamily="34" charset="0"/>
              </a:rPr>
              <a:t>Copyright © 2017 Structural Building Components Association. </a:t>
            </a:r>
          </a:p>
        </p:txBody>
      </p:sp>
    </p:spTree>
    <p:extLst>
      <p:ext uri="{BB962C8B-B14F-4D97-AF65-F5344CB8AC3E}">
        <p14:creationId xmlns:p14="http://schemas.microsoft.com/office/powerpoint/2010/main" val="2298821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 </a:t>
            </a:r>
            <a:r>
              <a:rPr lang="en-US" dirty="0"/>
              <a:t>NFPA 13R</a:t>
            </a:r>
          </a:p>
        </p:txBody>
      </p:sp>
      <p:sp>
        <p:nvSpPr>
          <p:cNvPr id="3" name="Content Placeholder 2"/>
          <p:cNvSpPr>
            <a:spLocks noGrp="1"/>
          </p:cNvSpPr>
          <p:nvPr>
            <p:ph idx="1"/>
          </p:nvPr>
        </p:nvSpPr>
        <p:spPr/>
        <p:txBody>
          <a:bodyPr>
            <a:normAutofit/>
          </a:bodyPr>
          <a:lstStyle/>
          <a:p>
            <a:r>
              <a:rPr lang="en-US" dirty="0" smtClean="0"/>
              <a:t>Sprinkler Hanger Requirements:</a:t>
            </a:r>
            <a:endParaRPr lang="en-US" dirty="0"/>
          </a:p>
          <a:p>
            <a:pPr lvl="1"/>
            <a:r>
              <a:rPr lang="en-US" dirty="0"/>
              <a:t>Sprinkler hangers follow NFPA 13 standard requirements. </a:t>
            </a:r>
            <a:endParaRPr lang="en-US" dirty="0" smtClean="0"/>
          </a:p>
          <a:p>
            <a:pPr lvl="1"/>
            <a:r>
              <a:rPr lang="en-US" dirty="0" smtClean="0"/>
              <a:t>Roof </a:t>
            </a:r>
            <a:r>
              <a:rPr lang="en-US" dirty="0"/>
              <a:t>and floor design loads must be adjusted for sprinkler system weights </a:t>
            </a:r>
            <a:endParaRPr lang="en-US" dirty="0" smtClean="0"/>
          </a:p>
          <a:p>
            <a:r>
              <a:rPr lang="en-US" b="1" dirty="0" smtClean="0"/>
              <a:t>NOTE</a:t>
            </a:r>
            <a:r>
              <a:rPr lang="en-US" dirty="0"/>
              <a:t>: where good design allows, there can be an economic advantage to designing a building to fit within the requirements of NFPA 13R rather than NFPA 13. </a:t>
            </a:r>
            <a:endParaRPr lang="en-US" dirty="0" smtClean="0"/>
          </a:p>
          <a:p>
            <a:pPr lvl="1"/>
            <a:r>
              <a:rPr lang="en-US" dirty="0" smtClean="0"/>
              <a:t>However</a:t>
            </a:r>
            <a:r>
              <a:rPr lang="en-US" dirty="0"/>
              <a:t>, some code jurisdictions require NFPA 13 protection for buildings in this category.</a:t>
            </a:r>
          </a:p>
          <a:p>
            <a:endParaRPr lang="en-US" dirty="0"/>
          </a:p>
        </p:txBody>
      </p:sp>
    </p:spTree>
    <p:extLst>
      <p:ext uri="{BB962C8B-B14F-4D97-AF65-F5344CB8AC3E}">
        <p14:creationId xmlns:p14="http://schemas.microsoft.com/office/powerpoint/2010/main" val="2909999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 NFPA 13</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Everything </a:t>
            </a:r>
            <a:r>
              <a:rPr lang="en-US" u="sng" dirty="0" smtClean="0"/>
              <a:t>not</a:t>
            </a:r>
            <a:r>
              <a:rPr lang="en-US" dirty="0" smtClean="0"/>
              <a:t> covered </a:t>
            </a:r>
            <a:r>
              <a:rPr lang="en-US" dirty="0"/>
              <a:t>by NFPA 13D or 13R </a:t>
            </a:r>
            <a:r>
              <a:rPr lang="en-US" dirty="0" smtClean="0"/>
              <a:t>follows the NFPA </a:t>
            </a:r>
            <a:r>
              <a:rPr lang="en-US" dirty="0"/>
              <a:t>13 </a:t>
            </a:r>
            <a:r>
              <a:rPr lang="en-US" dirty="0" smtClean="0"/>
              <a:t>standard.</a:t>
            </a:r>
            <a:endParaRPr lang="en-US" dirty="0"/>
          </a:p>
          <a:p>
            <a:r>
              <a:rPr lang="en-US" dirty="0"/>
              <a:t>A Roof/Ceiling or Floor/Ceiling construction can be constructed either in an open space environment or be constructed with ceilings that enclose the structural members and create concealed spaces within the floor or roof assemblies. </a:t>
            </a:r>
            <a:endParaRPr lang="en-US" dirty="0" smtClean="0"/>
          </a:p>
          <a:p>
            <a:endParaRPr lang="en-US" dirty="0"/>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91200" y="971550"/>
            <a:ext cx="208597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897387"/>
            <a:ext cx="323850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3845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 NFPA 13</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There </a:t>
            </a:r>
            <a:r>
              <a:rPr lang="en-US" dirty="0"/>
              <a:t>are two categories of construction type defined to determine the spacing and positioning rules for </a:t>
            </a:r>
            <a:r>
              <a:rPr lang="en-US" dirty="0" smtClean="0"/>
              <a:t>sprinklers: </a:t>
            </a:r>
          </a:p>
          <a:p>
            <a:pPr lvl="1"/>
            <a:r>
              <a:rPr lang="en-US" b="1" dirty="0" smtClean="0"/>
              <a:t>OBSTRUCTED CONSTRUCTION</a:t>
            </a:r>
            <a:r>
              <a:rPr lang="en-US" dirty="0" smtClean="0"/>
              <a:t> is construction where </a:t>
            </a:r>
            <a:r>
              <a:rPr lang="en-US" dirty="0"/>
              <a:t>beams, trusses, or other members impede heat flow or water distribution in a manner that materially affects the ability of sprinklers to control or suppress a fire.</a:t>
            </a:r>
          </a:p>
          <a:p>
            <a:pPr lvl="1"/>
            <a:r>
              <a:rPr lang="en-US" b="1" dirty="0"/>
              <a:t>UNOBSTRUCTED CONSTRUCTION</a:t>
            </a:r>
            <a:r>
              <a:rPr lang="en-US" dirty="0"/>
              <a:t>: Construction where beams, trusses, or other members do </a:t>
            </a:r>
            <a:r>
              <a:rPr lang="en-US" u="sng" dirty="0" smtClean="0"/>
              <a:t>NOT</a:t>
            </a:r>
            <a:r>
              <a:rPr lang="en-US" dirty="0" smtClean="0"/>
              <a:t> </a:t>
            </a:r>
            <a:r>
              <a:rPr lang="en-US" dirty="0"/>
              <a:t>impede heat flow or water distribution in a manner that materially affects the ability of sprinklers to control or suppress a fire. </a:t>
            </a:r>
            <a:endParaRPr lang="en-US" dirty="0" smtClean="0"/>
          </a:p>
          <a:p>
            <a:pPr lvl="2"/>
            <a:r>
              <a:rPr lang="en-US" dirty="0" smtClean="0"/>
              <a:t>Unobstructed </a:t>
            </a:r>
            <a:r>
              <a:rPr lang="en-US" dirty="0"/>
              <a:t>construction has horizontal structural members that </a:t>
            </a:r>
            <a:r>
              <a:rPr lang="en-US" dirty="0" smtClean="0"/>
              <a:t>are not </a:t>
            </a:r>
            <a:r>
              <a:rPr lang="en-US" dirty="0"/>
              <a:t>solid, </a:t>
            </a:r>
            <a:r>
              <a:rPr lang="en-US" dirty="0" smtClean="0"/>
              <a:t>where </a:t>
            </a:r>
            <a:r>
              <a:rPr lang="en-US" dirty="0"/>
              <a:t>the openings are at least </a:t>
            </a:r>
            <a:r>
              <a:rPr lang="en-US" dirty="0" smtClean="0"/>
              <a:t>70% of </a:t>
            </a:r>
            <a:r>
              <a:rPr lang="en-US" dirty="0"/>
              <a:t>the cross-section area and </a:t>
            </a:r>
            <a:r>
              <a:rPr lang="en-US" dirty="0" smtClean="0"/>
              <a:t>the </a:t>
            </a:r>
            <a:r>
              <a:rPr lang="en-US" dirty="0"/>
              <a:t>depth of the member does not exceed the least dimension of the openings, </a:t>
            </a:r>
            <a:endParaRPr lang="en-US" dirty="0" smtClean="0"/>
          </a:p>
          <a:p>
            <a:pPr lvl="2"/>
            <a:r>
              <a:rPr lang="en-US" dirty="0" smtClean="0"/>
              <a:t>Or all </a:t>
            </a:r>
            <a:r>
              <a:rPr lang="en-US" dirty="0"/>
              <a:t>construction types where the spacing of structural members exceeds </a:t>
            </a:r>
            <a:r>
              <a:rPr lang="en-US" dirty="0" smtClean="0"/>
              <a:t>7-1/2 ft </a:t>
            </a:r>
            <a:r>
              <a:rPr lang="en-US" dirty="0" err="1" smtClean="0"/>
              <a:t>o.c</a:t>
            </a:r>
            <a:r>
              <a:rPr lang="en-US" dirty="0" smtClean="0"/>
              <a:t>.</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370821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dirty="0"/>
          </a:p>
        </p:txBody>
      </p:sp>
      <p:sp>
        <p:nvSpPr>
          <p:cNvPr id="3" name="Content Placeholder 2"/>
          <p:cNvSpPr>
            <a:spLocks noGrp="1"/>
          </p:cNvSpPr>
          <p:nvPr>
            <p:ph sz="half" idx="1"/>
          </p:nvPr>
        </p:nvSpPr>
        <p:spPr>
          <a:xfrm>
            <a:off x="457200" y="1200151"/>
            <a:ext cx="5257800" cy="3394472"/>
          </a:xfrm>
        </p:spPr>
        <p:txBody>
          <a:bodyPr>
            <a:normAutofit fontScale="70000" lnSpcReduction="20000"/>
          </a:bodyPr>
          <a:lstStyle/>
          <a:p>
            <a:r>
              <a:rPr lang="en-US" dirty="0" smtClean="0"/>
              <a:t>Examples of </a:t>
            </a:r>
            <a:r>
              <a:rPr lang="en-US" b="1" dirty="0" smtClean="0"/>
              <a:t>OBSTRUCTED CONSTRUCTION </a:t>
            </a:r>
            <a:r>
              <a:rPr lang="en-US" dirty="0" smtClean="0"/>
              <a:t>include:</a:t>
            </a:r>
          </a:p>
          <a:p>
            <a:pPr lvl="1"/>
            <a:r>
              <a:rPr lang="en-US" dirty="0" smtClean="0"/>
              <a:t>Beam and Girder – spaced 3' to 7.5' on center and 4" or greater in depth.</a:t>
            </a:r>
          </a:p>
          <a:p>
            <a:pPr lvl="1"/>
            <a:r>
              <a:rPr lang="en-US" dirty="0" smtClean="0"/>
              <a:t>Composite Wood Joists (I-Joist) requiring fire-stopping so channels do not exceed 300 ft2 </a:t>
            </a:r>
          </a:p>
          <a:p>
            <a:pPr lvl="1"/>
            <a:r>
              <a:rPr lang="en-US" dirty="0" smtClean="0"/>
              <a:t>Panel where spacing of structural members creates panels of less than 300 ft2.</a:t>
            </a:r>
          </a:p>
          <a:p>
            <a:pPr lvl="1"/>
            <a:r>
              <a:rPr lang="en-US" dirty="0" smtClean="0"/>
              <a:t>Semi-Mill (modified heavy timber) with greater column spacing and beams resting on girders.</a:t>
            </a:r>
          </a:p>
          <a:p>
            <a:pPr lvl="1"/>
            <a:r>
              <a:rPr lang="en-US" dirty="0" smtClean="0"/>
              <a:t>Wood Joists (2x or 4x wide max and 14" deep max) regardless of spacing. 2013 adds: wood joists may exceed 14” depth.</a:t>
            </a:r>
            <a:endParaRPr lang="en-US" dirty="0"/>
          </a:p>
        </p:txBody>
      </p:sp>
      <p:pic>
        <p:nvPicPr>
          <p:cNvPr id="5" name="Content Placeholder 4"/>
          <p:cNvPicPr>
            <a:picLocks noGrp="1" noChangeAspect="1"/>
          </p:cNvPicPr>
          <p:nvPr>
            <p:ph sz="half" idx="2"/>
          </p:nvPr>
        </p:nvPicPr>
        <p:blipFill>
          <a:blip r:embed="rId2"/>
          <a:stretch>
            <a:fillRect/>
          </a:stretch>
        </p:blipFill>
        <p:spPr>
          <a:xfrm>
            <a:off x="6151353" y="1217196"/>
            <a:ext cx="2571542" cy="3394075"/>
          </a:xfrm>
        </p:spPr>
      </p:pic>
    </p:spTree>
    <p:extLst>
      <p:ext uri="{BB962C8B-B14F-4D97-AF65-F5344CB8AC3E}">
        <p14:creationId xmlns:p14="http://schemas.microsoft.com/office/powerpoint/2010/main" val="1026334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More examples of </a:t>
            </a:r>
            <a:r>
              <a:rPr lang="en-US" b="1" dirty="0" smtClean="0"/>
              <a:t>OBSTRUCTED CONSTRUCTION</a:t>
            </a:r>
            <a:r>
              <a:rPr lang="en-US" dirty="0" smtClean="0"/>
              <a:t>:</a:t>
            </a:r>
            <a:endParaRPr lang="en-US" dirty="0"/>
          </a:p>
          <a:p>
            <a:pPr lvl="1"/>
            <a:r>
              <a:rPr lang="en-US" dirty="0" smtClean="0"/>
              <a:t>Bar </a:t>
            </a:r>
            <a:r>
              <a:rPr lang="en-US" dirty="0"/>
              <a:t>joists that are 30% obstructed</a:t>
            </a:r>
          </a:p>
          <a:p>
            <a:pPr lvl="1"/>
            <a:r>
              <a:rPr lang="en-US" dirty="0"/>
              <a:t>Steel Purlin construction</a:t>
            </a:r>
          </a:p>
          <a:p>
            <a:pPr lvl="1"/>
            <a:r>
              <a:rPr lang="en-US" dirty="0"/>
              <a:t>2013 adds: Truss Construction (wood or steel) parallel or pitched chord members constructed by open web members with top and bottom members greater than 4” in </a:t>
            </a:r>
            <a:r>
              <a:rPr lang="en-US" dirty="0" smtClean="0"/>
              <a:t>depth</a:t>
            </a:r>
          </a:p>
          <a:p>
            <a:pPr lvl="1"/>
            <a:r>
              <a:rPr lang="en-US" dirty="0" smtClean="0"/>
              <a:t>2013 </a:t>
            </a:r>
            <a:r>
              <a:rPr lang="en-US" dirty="0"/>
              <a:t>adds: Bar Joist Construction (wood or steel) with top and bottom chords greater than 4” in </a:t>
            </a:r>
            <a:r>
              <a:rPr lang="en-US" dirty="0" smtClean="0"/>
              <a:t>depth</a:t>
            </a:r>
            <a:endParaRPr lang="en-US" dirty="0"/>
          </a:p>
        </p:txBody>
      </p:sp>
      <p:pic>
        <p:nvPicPr>
          <p:cNvPr id="8" name="Content Placeholder 7"/>
          <p:cNvPicPr>
            <a:picLocks noGrp="1" noChangeAspect="1"/>
          </p:cNvPicPr>
          <p:nvPr>
            <p:ph sz="half" idx="2"/>
          </p:nvPr>
        </p:nvPicPr>
        <p:blipFill rotWithShape="1">
          <a:blip r:embed="rId2"/>
          <a:stretch/>
        </p:blipFill>
        <p:spPr>
          <a:xfrm>
            <a:off x="4648200" y="1932448"/>
            <a:ext cx="4038600" cy="1929479"/>
          </a:xfrm>
          <a:prstGeom prst="rect">
            <a:avLst/>
          </a:prstGeom>
        </p:spPr>
      </p:pic>
    </p:spTree>
    <p:extLst>
      <p:ext uri="{BB962C8B-B14F-4D97-AF65-F5344CB8AC3E}">
        <p14:creationId xmlns:p14="http://schemas.microsoft.com/office/powerpoint/2010/main" val="3139175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a:t>Examples of </a:t>
            </a:r>
            <a:r>
              <a:rPr lang="en-US" b="1" dirty="0"/>
              <a:t>UNOBSTRUCTED CONSTRUCTION</a:t>
            </a:r>
            <a:r>
              <a:rPr lang="en-US" dirty="0"/>
              <a:t> </a:t>
            </a:r>
            <a:r>
              <a:rPr lang="en-US" dirty="0" smtClean="0"/>
              <a:t>include</a:t>
            </a:r>
            <a:r>
              <a:rPr lang="en-US" dirty="0"/>
              <a:t>:</a:t>
            </a:r>
          </a:p>
          <a:p>
            <a:pPr lvl="1"/>
            <a:r>
              <a:rPr lang="en-US" dirty="0"/>
              <a:t>Any construction where supporting members are spaced 7.5' </a:t>
            </a:r>
            <a:r>
              <a:rPr lang="en-US" dirty="0" smtClean="0"/>
              <a:t>or more on center.</a:t>
            </a:r>
            <a:endParaRPr lang="en-US" dirty="0"/>
          </a:p>
          <a:p>
            <a:pPr lvl="1"/>
            <a:r>
              <a:rPr lang="en-US" dirty="0"/>
              <a:t>Where spacing is less than 7.5' on center, any structural member that is not solid and where openings are at least 70% of cross section and the depth does not exceed the least dimension of the openings</a:t>
            </a:r>
            <a:r>
              <a:rPr lang="en-US" dirty="0" smtClean="0"/>
              <a:t>.</a:t>
            </a:r>
          </a:p>
          <a:p>
            <a:pPr lvl="1"/>
            <a:endParaRPr lang="en-US" dirty="0"/>
          </a:p>
        </p:txBody>
      </p:sp>
      <p:pic>
        <p:nvPicPr>
          <p:cNvPr id="6146" name="Picture 2" descr="Dual-Slop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238750" y="2478087"/>
            <a:ext cx="28575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27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More examples of </a:t>
            </a:r>
            <a:r>
              <a:rPr lang="en-US" b="1" dirty="0" smtClean="0"/>
              <a:t>UNOBSTRUCTED CONSTRUCTION</a:t>
            </a:r>
            <a:r>
              <a:rPr lang="en-US" dirty="0" smtClean="0"/>
              <a:t>:</a:t>
            </a:r>
            <a:endParaRPr lang="en-US" dirty="0"/>
          </a:p>
          <a:p>
            <a:pPr lvl="1"/>
            <a:r>
              <a:rPr lang="en-US" dirty="0" smtClean="0"/>
              <a:t>Bar </a:t>
            </a:r>
            <a:r>
              <a:rPr lang="en-US" dirty="0"/>
              <a:t>Joists (steel or wood) with top and bottom chords not exceeding 4” in depth</a:t>
            </a:r>
          </a:p>
          <a:p>
            <a:pPr lvl="1"/>
            <a:r>
              <a:rPr lang="en-US" dirty="0"/>
              <a:t>Open Grid Ceilings</a:t>
            </a:r>
          </a:p>
          <a:p>
            <a:pPr lvl="1"/>
            <a:r>
              <a:rPr lang="en-US" dirty="0"/>
              <a:t>Smooth Ceilings (as detailed)</a:t>
            </a:r>
          </a:p>
          <a:p>
            <a:pPr lvl="1"/>
            <a:r>
              <a:rPr lang="en-US" dirty="0"/>
              <a:t>Standard Mill – heavy timber construction</a:t>
            </a:r>
          </a:p>
          <a:p>
            <a:pPr lvl="1"/>
            <a:r>
              <a:rPr lang="en-US" dirty="0"/>
              <a:t>Truss Construction (wood or steel) parallel or pitched chord with bottom chords not exceeding 4” in </a:t>
            </a:r>
            <a:r>
              <a:rPr lang="en-US" dirty="0" smtClean="0"/>
              <a:t>depth</a:t>
            </a:r>
            <a:endParaRPr lang="en-US" dirty="0"/>
          </a:p>
        </p:txBody>
      </p:sp>
      <p:pic>
        <p:nvPicPr>
          <p:cNvPr id="5122" name="Picture 2" descr="https://upload.wikimedia.org/wikipedia/commons/thumb/5/53/Post_and_Beam_Barn_Kitchen.jpg/1280px-Post_and_Beam_Barn_Kitchen.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648200" y="1382712"/>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21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dirty="0"/>
          </a:p>
        </p:txBody>
      </p:sp>
      <p:sp>
        <p:nvSpPr>
          <p:cNvPr id="3" name="Content Placeholder 2"/>
          <p:cNvSpPr>
            <a:spLocks noGrp="1"/>
          </p:cNvSpPr>
          <p:nvPr>
            <p:ph idx="1"/>
          </p:nvPr>
        </p:nvSpPr>
        <p:spPr/>
        <p:txBody>
          <a:bodyPr/>
          <a:lstStyle/>
          <a:p>
            <a:r>
              <a:rPr lang="en-US" smtClean="0"/>
              <a:t>70% RULE</a:t>
            </a:r>
          </a:p>
          <a:p>
            <a:pPr lvl="1"/>
            <a:r>
              <a:rPr lang="en-US" smtClean="0"/>
              <a:t>Where spacing is less than 7.5' on center, any structural member that is not solid and where openings are at least 70% of cross section and the depth does not exceed the least dimension of the openings is considered unobstructed construction.</a:t>
            </a:r>
          </a:p>
          <a:p>
            <a:r>
              <a:rPr lang="en-US" smtClean="0"/>
              <a:t>If the assembly is constructed as a floor/ceiling or roof/ceiling arrangement and is partially or wholly enclosed by combustible construction, the concealed space may be required to be protected by sprinklers. </a:t>
            </a:r>
          </a:p>
          <a:p>
            <a:endParaRPr lang="en-US" dirty="0"/>
          </a:p>
        </p:txBody>
      </p:sp>
    </p:spTree>
    <p:extLst>
      <p:ext uri="{BB962C8B-B14F-4D97-AF65-F5344CB8AC3E}">
        <p14:creationId xmlns:p14="http://schemas.microsoft.com/office/powerpoint/2010/main" val="1937356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a:xfrm>
            <a:off x="457200" y="1200150"/>
            <a:ext cx="8229600" cy="3505199"/>
          </a:xfrm>
        </p:spPr>
        <p:txBody>
          <a:bodyPr>
            <a:normAutofit fontScale="62500" lnSpcReduction="20000"/>
          </a:bodyPr>
          <a:lstStyle/>
          <a:p>
            <a:r>
              <a:rPr lang="en-US" b="1" dirty="0" smtClean="0"/>
              <a:t>CONCEALED </a:t>
            </a:r>
            <a:r>
              <a:rPr lang="en-US" b="1" dirty="0"/>
              <a:t>COMBUSTIBLE SPACES</a:t>
            </a:r>
            <a:r>
              <a:rPr lang="en-US" dirty="0"/>
              <a:t>, exceptions to the requirement for sprinklers in combustible floor/ceiling or roof/ceiling concealed spaces are allowed </a:t>
            </a:r>
            <a:r>
              <a:rPr lang="en-US" dirty="0" smtClean="0"/>
              <a:t>where </a:t>
            </a:r>
            <a:r>
              <a:rPr lang="en-US" dirty="0"/>
              <a:t>the space is:</a:t>
            </a:r>
          </a:p>
          <a:p>
            <a:pPr lvl="1"/>
            <a:r>
              <a:rPr lang="en-US" dirty="0"/>
              <a:t>Formed by studs or joists with less than 6" between edges.</a:t>
            </a:r>
          </a:p>
          <a:p>
            <a:pPr lvl="1"/>
            <a:r>
              <a:rPr lang="en-US" dirty="0"/>
              <a:t>Formed by bar joists with less than 6" between roof/floor and ceiling.</a:t>
            </a:r>
          </a:p>
          <a:p>
            <a:pPr lvl="1"/>
            <a:r>
              <a:rPr lang="en-US" dirty="0"/>
              <a:t>Formed by ceilings attached to or within 6" of wood joists.</a:t>
            </a:r>
          </a:p>
          <a:p>
            <a:pPr lvl="1"/>
            <a:r>
              <a:rPr lang="en-US" dirty="0"/>
              <a:t>Formed by ceilings directly attached to composite wood joists provided joist channel is fire-stopped into volumes not exceeding 160 ft</a:t>
            </a:r>
            <a:r>
              <a:rPr lang="en-US" baseline="30000" dirty="0"/>
              <a:t>3</a:t>
            </a:r>
            <a:r>
              <a:rPr lang="en-US" dirty="0"/>
              <a:t> with material equal to that of the webs.</a:t>
            </a:r>
          </a:p>
          <a:p>
            <a:pPr lvl="1"/>
            <a:r>
              <a:rPr lang="en-US" dirty="0">
                <a:solidFill>
                  <a:schemeClr val="accent2"/>
                </a:solidFill>
              </a:rPr>
              <a:t>Entirely filled with non-combustible insulation*. </a:t>
            </a:r>
            <a:r>
              <a:rPr lang="en-US" dirty="0"/>
              <a:t>2013 adds: a maximum 2” air gap at top of space is permitted.</a:t>
            </a:r>
          </a:p>
          <a:p>
            <a:pPr lvl="1"/>
            <a:r>
              <a:rPr lang="en-US" dirty="0"/>
              <a:t>Within wood or composite joist construction with insulation filling space from ceiling to bottom of joist and in composite wood construction fire stopped into volumes not exceeding 160 ft</a:t>
            </a:r>
            <a:r>
              <a:rPr lang="en-US" baseline="30000" dirty="0"/>
              <a:t>3</a:t>
            </a:r>
            <a:r>
              <a:rPr lang="en-US" dirty="0"/>
              <a:t> with material equal to that of the webs.</a:t>
            </a:r>
          </a:p>
          <a:p>
            <a:pPr lvl="1"/>
            <a:r>
              <a:rPr lang="en-US" dirty="0"/>
              <a:t>Over isolated small rooms not exceeding 55 ft</a:t>
            </a:r>
            <a:r>
              <a:rPr lang="en-US" baseline="30000" dirty="0"/>
              <a:t>2</a:t>
            </a:r>
            <a:r>
              <a:rPr lang="en-US" dirty="0"/>
              <a:t> in area</a:t>
            </a:r>
          </a:p>
          <a:p>
            <a:pPr lvl="1"/>
            <a:r>
              <a:rPr lang="en-US" sz="2100" dirty="0">
                <a:solidFill>
                  <a:schemeClr val="accent2"/>
                </a:solidFill>
              </a:rPr>
              <a:t>Created with rigid materials with any exposed surface having a flame spread rating of 25 or less</a:t>
            </a:r>
            <a:r>
              <a:rPr lang="en-US" sz="2100" dirty="0">
                <a:solidFill>
                  <a:schemeClr val="accent2"/>
                </a:solidFill>
              </a:rPr>
              <a:t>.*</a:t>
            </a:r>
          </a:p>
          <a:p>
            <a:pPr lvl="1"/>
            <a:r>
              <a:rPr lang="en-US" sz="2100" dirty="0">
                <a:solidFill>
                  <a:schemeClr val="accent2"/>
                </a:solidFill>
              </a:rPr>
              <a:t>Constructed entirely of fire-retardant treated wood as defined by NFPA 703</a:t>
            </a:r>
            <a:r>
              <a:rPr lang="en-US" sz="2100" dirty="0">
                <a:solidFill>
                  <a:schemeClr val="accent2"/>
                </a:solidFill>
              </a:rPr>
              <a:t>.*</a:t>
            </a:r>
          </a:p>
          <a:p>
            <a:pPr lvl="1"/>
            <a:r>
              <a:rPr lang="en-US" dirty="0"/>
              <a:t>Noncombustible construction having exposed combustible insulation where the heat content of the facing and substrate does not exceed 1000 BTU/ft</a:t>
            </a:r>
            <a:r>
              <a:rPr lang="en-US" baseline="30000" dirty="0"/>
              <a:t>2</a:t>
            </a:r>
            <a:r>
              <a:rPr lang="en-US" dirty="0"/>
              <a:t>. </a:t>
            </a:r>
          </a:p>
          <a:p>
            <a:r>
              <a:rPr lang="en-US" b="1" dirty="0" smtClean="0">
                <a:solidFill>
                  <a:schemeClr val="accent2"/>
                </a:solidFill>
              </a:rPr>
              <a:t>NOTE </a:t>
            </a:r>
            <a:r>
              <a:rPr lang="en-US" b="1" dirty="0">
                <a:solidFill>
                  <a:schemeClr val="accent2"/>
                </a:solidFill>
              </a:rPr>
              <a:t>- *</a:t>
            </a:r>
            <a:r>
              <a:rPr lang="en-US" dirty="0">
                <a:solidFill>
                  <a:schemeClr val="accent2"/>
                </a:solidFill>
              </a:rPr>
              <a:t> applies to truss systems</a:t>
            </a:r>
          </a:p>
          <a:p>
            <a:endParaRPr lang="en-US" dirty="0"/>
          </a:p>
        </p:txBody>
      </p:sp>
    </p:spTree>
    <p:extLst>
      <p:ext uri="{BB962C8B-B14F-4D97-AF65-F5344CB8AC3E}">
        <p14:creationId xmlns:p14="http://schemas.microsoft.com/office/powerpoint/2010/main" val="778375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a:xfrm>
            <a:off x="457200" y="1200150"/>
            <a:ext cx="8229600" cy="3505199"/>
          </a:xfrm>
          <a:noFill/>
          <a:ln>
            <a:noFill/>
          </a:ln>
        </p:spPr>
        <p:txBody>
          <a:bodyPr>
            <a:normAutofit fontScale="62500" lnSpcReduction="20000"/>
          </a:bodyPr>
          <a:lstStyle/>
          <a:p>
            <a:r>
              <a:rPr lang="en-US" dirty="0" smtClean="0"/>
              <a:t>More examples of </a:t>
            </a:r>
            <a:r>
              <a:rPr lang="en-US" b="1" dirty="0" smtClean="0"/>
              <a:t>CONCEALED </a:t>
            </a:r>
            <a:r>
              <a:rPr lang="en-US" b="1" dirty="0"/>
              <a:t>COMBUSTIBLE </a:t>
            </a:r>
            <a:r>
              <a:rPr lang="en-US" b="1" dirty="0" smtClean="0"/>
              <a:t>SPACES:</a:t>
            </a:r>
          </a:p>
          <a:p>
            <a:pPr lvl="1"/>
            <a:r>
              <a:rPr lang="en-US" dirty="0" smtClean="0"/>
              <a:t>Created </a:t>
            </a:r>
            <a:r>
              <a:rPr lang="en-US" dirty="0"/>
              <a:t>by insulation laid directly on top of or within the ceiling joists in an otherwise sprinklered attic.</a:t>
            </a:r>
          </a:p>
          <a:p>
            <a:pPr lvl="1"/>
            <a:r>
              <a:rPr lang="en-US" dirty="0"/>
              <a:t>A pipe chase under 12 ft</a:t>
            </a:r>
            <a:r>
              <a:rPr lang="en-US" baseline="30000" dirty="0"/>
              <a:t>2</a:t>
            </a:r>
            <a:r>
              <a:rPr lang="en-US" dirty="0"/>
              <a:t> formed by studs or wood joists, provided they are fire stopped at each floor and contain no sources of ignition. </a:t>
            </a:r>
          </a:p>
          <a:p>
            <a:pPr lvl="1"/>
            <a:r>
              <a:rPr lang="en-US" dirty="0"/>
              <a:t>Exterior columns under 10 ft</a:t>
            </a:r>
            <a:r>
              <a:rPr lang="en-US" baseline="30000" dirty="0"/>
              <a:t>2</a:t>
            </a:r>
            <a:r>
              <a:rPr lang="en-US" dirty="0"/>
              <a:t> in area formed by studs or wood joist, supporting exterior canopies that are fully protected with a sprinkler system.</a:t>
            </a:r>
          </a:p>
          <a:p>
            <a:pPr lvl="1"/>
            <a:r>
              <a:rPr lang="en-US" dirty="0">
                <a:solidFill>
                  <a:schemeClr val="accent2"/>
                </a:solidFill>
              </a:rPr>
              <a:t>Noncombustible or limited-combustible suspended ceilings suspended from wood joists or composite wood joists, wood bar joists or wood trusses having insulation, where the heat content of the facing and substrate does not exceed 1000 BTU/ft</a:t>
            </a:r>
            <a:r>
              <a:rPr lang="en-US" baseline="30000" dirty="0">
                <a:solidFill>
                  <a:schemeClr val="accent2"/>
                </a:solidFill>
              </a:rPr>
              <a:t>2</a:t>
            </a:r>
            <a:r>
              <a:rPr lang="en-US" dirty="0">
                <a:solidFill>
                  <a:schemeClr val="accent2"/>
                </a:solidFill>
              </a:rPr>
              <a:t>, filling the gap between the structural members and which have sprinklers above the insulation*. </a:t>
            </a:r>
          </a:p>
          <a:p>
            <a:pPr lvl="1"/>
            <a:r>
              <a:rPr lang="en-US" dirty="0"/>
              <a:t>Noncombustible or limited-combustible suspended ceilings suspended from wood joists or composite wood joists where the space between the members is filled with noncombustible batt insulation with a maximum 2” air space between the insulation and the roof decking.</a:t>
            </a:r>
          </a:p>
          <a:p>
            <a:pPr lvl="1"/>
            <a:r>
              <a:rPr lang="en-US" dirty="0"/>
              <a:t>Soffits, eaves, overhangs &amp; decorative frame elements made of combustible material not exceeding 4 ft in width or volume not exceeding 160 ft</a:t>
            </a:r>
            <a:r>
              <a:rPr lang="en-US" baseline="30000" dirty="0"/>
              <a:t>3</a:t>
            </a:r>
            <a:r>
              <a:rPr lang="en-US" dirty="0"/>
              <a:t> and which are separated from the interior of the building by noncombustible or limited-combustible material and which contain no unprotected penetrations to the interior of the building</a:t>
            </a:r>
            <a:r>
              <a:rPr lang="en-US" dirty="0" smtClean="0"/>
              <a:t>.</a:t>
            </a:r>
          </a:p>
          <a:p>
            <a:r>
              <a:rPr lang="en-US" b="1" dirty="0">
                <a:solidFill>
                  <a:schemeClr val="accent2"/>
                </a:solidFill>
              </a:rPr>
              <a:t>NOTE - *</a:t>
            </a:r>
            <a:r>
              <a:rPr lang="en-US" dirty="0">
                <a:solidFill>
                  <a:schemeClr val="accent2"/>
                </a:solidFill>
              </a:rPr>
              <a:t> applies to truss systems</a:t>
            </a:r>
          </a:p>
          <a:p>
            <a:pPr lvl="1"/>
            <a:endParaRPr lang="en-US" dirty="0"/>
          </a:p>
          <a:p>
            <a:pPr marL="0" indent="0">
              <a:buNone/>
            </a:pPr>
            <a:endParaRPr lang="en-US" dirty="0"/>
          </a:p>
        </p:txBody>
      </p:sp>
    </p:spTree>
    <p:extLst>
      <p:ext uri="{BB962C8B-B14F-4D97-AF65-F5344CB8AC3E}">
        <p14:creationId xmlns:p14="http://schemas.microsoft.com/office/powerpoint/2010/main" val="1600819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The </a:t>
            </a:r>
            <a:r>
              <a:rPr lang="en-US" dirty="0"/>
              <a:t>use of automatic Fire Sprinkler Systems in commercial, multifamily, and residential construction is intended to provide improved protection to a building and its contents from damage due to fire. </a:t>
            </a:r>
            <a:endParaRPr lang="en-US" dirty="0" smtClean="0"/>
          </a:p>
          <a:p>
            <a:r>
              <a:rPr lang="en-US" dirty="0" smtClean="0"/>
              <a:t>It </a:t>
            </a:r>
            <a:r>
              <a:rPr lang="en-US" dirty="0"/>
              <a:t>is also intended to provide improved protection from injury </a:t>
            </a:r>
            <a:r>
              <a:rPr lang="en-US" dirty="0" smtClean="0"/>
              <a:t>to </a:t>
            </a:r>
            <a:r>
              <a:rPr lang="en-US" dirty="0"/>
              <a:t>the building’s occupants. </a:t>
            </a:r>
            <a:endParaRPr lang="en-US" dirty="0" smtClean="0"/>
          </a:p>
        </p:txBody>
      </p:sp>
      <p:pic>
        <p:nvPicPr>
          <p:cNvPr id="1026" name="Picture 2" descr="https://upload.wikimedia.org/wikipedia/commons/9/95/FirePhotography.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649585" y="1459085"/>
            <a:ext cx="4035829" cy="2876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80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 Unobstructed Construction – 70% Rule</a:t>
            </a:r>
            <a:endParaRPr lang="en-US" dirty="0"/>
          </a:p>
        </p:txBody>
      </p:sp>
      <p:sp>
        <p:nvSpPr>
          <p:cNvPr id="7" name="Content Placeholder 6"/>
          <p:cNvSpPr>
            <a:spLocks noGrp="1"/>
          </p:cNvSpPr>
          <p:nvPr>
            <p:ph sz="half" idx="1"/>
          </p:nvPr>
        </p:nvSpPr>
        <p:spPr/>
        <p:txBody>
          <a:bodyPr>
            <a:normAutofit fontScale="62500" lnSpcReduction="20000"/>
          </a:bodyPr>
          <a:lstStyle/>
          <a:p>
            <a:r>
              <a:rPr lang="en-US" dirty="0" smtClean="0"/>
              <a:t>The </a:t>
            </a:r>
            <a:r>
              <a:rPr lang="en-US" dirty="0"/>
              <a:t>truss members in Figure 1 are 2x4’s oriented horizontally (4x2):</a:t>
            </a:r>
          </a:p>
          <a:p>
            <a:pPr lvl="1"/>
            <a:r>
              <a:rPr lang="en-US" dirty="0"/>
              <a:t>Area of the panel = 24" x 30" = 720 in</a:t>
            </a:r>
            <a:r>
              <a:rPr lang="en-US" baseline="30000" dirty="0"/>
              <a:t>2</a:t>
            </a:r>
            <a:endParaRPr lang="en-US" dirty="0"/>
          </a:p>
          <a:p>
            <a:pPr lvl="1"/>
            <a:r>
              <a:rPr lang="en-US" dirty="0"/>
              <a:t>Chords = 2 x (30" x 1.5") = 90 in</a:t>
            </a:r>
            <a:r>
              <a:rPr lang="en-US" baseline="30000" dirty="0"/>
              <a:t>2</a:t>
            </a:r>
            <a:endParaRPr lang="en-US" dirty="0"/>
          </a:p>
          <a:p>
            <a:pPr lvl="1"/>
            <a:r>
              <a:rPr lang="en-US" dirty="0"/>
              <a:t>Webs = 2 x (</a:t>
            </a:r>
            <a:r>
              <a:rPr lang="en-US" dirty="0" smtClean="0"/>
              <a:t>25.81" </a:t>
            </a:r>
            <a:r>
              <a:rPr lang="en-US" dirty="0"/>
              <a:t>x 1.5") = 77 in</a:t>
            </a:r>
            <a:r>
              <a:rPr lang="en-US" baseline="30000" dirty="0"/>
              <a:t>2</a:t>
            </a:r>
            <a:endParaRPr lang="en-US" dirty="0"/>
          </a:p>
          <a:p>
            <a:pPr lvl="1"/>
            <a:r>
              <a:rPr lang="en-US" dirty="0"/>
              <a:t>Total area = 90 + 77 = 167 in</a:t>
            </a:r>
            <a:r>
              <a:rPr lang="en-US" baseline="30000" dirty="0"/>
              <a:t>2</a:t>
            </a:r>
            <a:endParaRPr lang="en-US" dirty="0"/>
          </a:p>
          <a:p>
            <a:pPr lvl="1"/>
            <a:r>
              <a:rPr lang="en-US" dirty="0"/>
              <a:t>Area of panel divided by obstructed area = 167/720 = 0.233 or 23%</a:t>
            </a:r>
          </a:p>
          <a:p>
            <a:r>
              <a:rPr lang="en-US" dirty="0"/>
              <a:t>The panel is 77% open, therefore this configuration would be considered </a:t>
            </a:r>
            <a:r>
              <a:rPr lang="en-US" b="1" dirty="0"/>
              <a:t>'Unobstructed Construction</a:t>
            </a:r>
            <a:r>
              <a:rPr lang="en-US" dirty="0" smtClean="0"/>
              <a:t>.'</a:t>
            </a:r>
            <a:endParaRPr lang="en-US" dirty="0"/>
          </a:p>
        </p:txBody>
      </p:sp>
      <p:pic>
        <p:nvPicPr>
          <p:cNvPr id="5" name="Content Placeholder 4"/>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162897"/>
            <a:ext cx="4038600" cy="1468581"/>
          </a:xfrm>
          <a:prstGeom prst="rect">
            <a:avLst/>
          </a:prstGeom>
          <a:ln w="12700">
            <a:noFill/>
          </a:ln>
        </p:spPr>
      </p:pic>
    </p:spTree>
    <p:extLst>
      <p:ext uri="{BB962C8B-B14F-4D97-AF65-F5344CB8AC3E}">
        <p14:creationId xmlns:p14="http://schemas.microsoft.com/office/powerpoint/2010/main" val="4227034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 Obstructed </a:t>
            </a:r>
            <a:r>
              <a:rPr lang="en-US" dirty="0"/>
              <a:t>Construction</a:t>
            </a:r>
          </a:p>
        </p:txBody>
      </p:sp>
      <p:sp>
        <p:nvSpPr>
          <p:cNvPr id="7" name="Content Placeholder 6"/>
          <p:cNvSpPr>
            <a:spLocks noGrp="1"/>
          </p:cNvSpPr>
          <p:nvPr>
            <p:ph sz="half" idx="1"/>
          </p:nvPr>
        </p:nvSpPr>
        <p:spPr/>
        <p:txBody>
          <a:bodyPr>
            <a:normAutofit fontScale="62500" lnSpcReduction="20000"/>
          </a:bodyPr>
          <a:lstStyle/>
          <a:p>
            <a:r>
              <a:rPr lang="en-US" dirty="0" smtClean="0"/>
              <a:t>The </a:t>
            </a:r>
            <a:r>
              <a:rPr lang="en-US" dirty="0"/>
              <a:t>truss members in the Figure 2 are 2x4’s oriented vertically (2x4):</a:t>
            </a:r>
          </a:p>
          <a:p>
            <a:pPr lvl="1"/>
            <a:r>
              <a:rPr lang="en-US" dirty="0"/>
              <a:t>Area of the panel = 24" x 30" = 720 in</a:t>
            </a:r>
            <a:r>
              <a:rPr lang="en-US" baseline="30000" dirty="0"/>
              <a:t>2</a:t>
            </a:r>
            <a:endParaRPr lang="en-US" dirty="0"/>
          </a:p>
          <a:p>
            <a:pPr lvl="1"/>
            <a:r>
              <a:rPr lang="en-US" dirty="0"/>
              <a:t>Chords = 2 x (30" x 3.5") = 210 in</a:t>
            </a:r>
            <a:r>
              <a:rPr lang="en-US" baseline="30000" dirty="0"/>
              <a:t>2</a:t>
            </a:r>
            <a:endParaRPr lang="en-US" dirty="0"/>
          </a:p>
          <a:p>
            <a:pPr lvl="1"/>
            <a:r>
              <a:rPr lang="en-US" dirty="0"/>
              <a:t>Webs = 2 x (25.81" x 3.5") = 181 in</a:t>
            </a:r>
            <a:r>
              <a:rPr lang="en-US" baseline="30000" dirty="0"/>
              <a:t>2</a:t>
            </a:r>
            <a:endParaRPr lang="en-US" dirty="0"/>
          </a:p>
          <a:p>
            <a:pPr lvl="1"/>
            <a:r>
              <a:rPr lang="en-US" dirty="0"/>
              <a:t>Total area = 210 + 181 = 391 in</a:t>
            </a:r>
            <a:r>
              <a:rPr lang="en-US" baseline="30000" dirty="0"/>
              <a:t>2</a:t>
            </a:r>
            <a:endParaRPr lang="en-US" dirty="0"/>
          </a:p>
          <a:p>
            <a:pPr lvl="1"/>
            <a:r>
              <a:rPr lang="en-US" dirty="0"/>
              <a:t>Area of panel divided by obstructed area = 391/720 = 0.543 or 54%</a:t>
            </a:r>
          </a:p>
          <a:p>
            <a:r>
              <a:rPr lang="en-US" dirty="0"/>
              <a:t>The panel is 46% open, therefore this configuration would be considered </a:t>
            </a:r>
            <a:r>
              <a:rPr lang="en-US" b="1" dirty="0"/>
              <a:t>'Obstructed Construction</a:t>
            </a:r>
            <a:r>
              <a:rPr lang="en-US" dirty="0"/>
              <a:t>.'</a:t>
            </a:r>
          </a:p>
          <a:p>
            <a:endParaRPr lang="en-US" dirty="0"/>
          </a:p>
        </p:txBody>
      </p:sp>
      <p:pic>
        <p:nvPicPr>
          <p:cNvPr id="10" name="Content Placeholder 9"/>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162897"/>
            <a:ext cx="4038600" cy="1468581"/>
          </a:xfrm>
          <a:prstGeom prst="rect">
            <a:avLst/>
          </a:prstGeom>
          <a:ln w="12700">
            <a:noFill/>
          </a:ln>
        </p:spPr>
      </p:pic>
    </p:spTree>
    <p:extLst>
      <p:ext uri="{BB962C8B-B14F-4D97-AF65-F5344CB8AC3E}">
        <p14:creationId xmlns:p14="http://schemas.microsoft.com/office/powerpoint/2010/main" val="2708858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 </a:t>
            </a:r>
            <a:r>
              <a:rPr lang="en-US" dirty="0"/>
              <a:t>Design Load </a:t>
            </a:r>
            <a:r>
              <a:rPr lang="en-US" dirty="0" smtClean="0"/>
              <a:t>Considerations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The </a:t>
            </a:r>
            <a:r>
              <a:rPr lang="en-US" dirty="0"/>
              <a:t>Building Designer must </a:t>
            </a:r>
            <a:r>
              <a:rPr lang="en-US" dirty="0" smtClean="0"/>
              <a:t>provide </a:t>
            </a:r>
            <a:r>
              <a:rPr lang="en-US" dirty="0"/>
              <a:t>adequate </a:t>
            </a:r>
            <a:r>
              <a:rPr lang="en-US" dirty="0" smtClean="0"/>
              <a:t>dead load information, including the weight of the water filled pipe (generally in psf) and attachment locations. </a:t>
            </a:r>
          </a:p>
          <a:p>
            <a:r>
              <a:rPr lang="en-US" dirty="0" smtClean="0"/>
              <a:t>Installation live loads must also be taken into account. </a:t>
            </a:r>
          </a:p>
          <a:p>
            <a:r>
              <a:rPr lang="en-US" dirty="0" smtClean="0"/>
              <a:t>See </a:t>
            </a:r>
            <a:r>
              <a:rPr lang="en-US" dirty="0" smtClean="0">
                <a:hlinkClick r:id="rId2"/>
              </a:rPr>
              <a:t>SRR 1504-02 </a:t>
            </a:r>
            <a:r>
              <a:rPr lang="en-US" dirty="0" smtClean="0"/>
              <a:t>for more information </a:t>
            </a:r>
          </a:p>
          <a:p>
            <a:endParaRPr lang="en-US" dirty="0"/>
          </a:p>
        </p:txBody>
      </p:sp>
      <p:pic>
        <p:nvPicPr>
          <p:cNvPr id="10" name="Content Placeholder 9"/>
          <p:cNvPicPr>
            <a:picLocks noGrp="1" noChangeAspect="1"/>
          </p:cNvPicPr>
          <p:nvPr>
            <p:ph sz="half" idx="2"/>
          </p:nvPr>
        </p:nvPicPr>
        <p:blipFill>
          <a:blip r:embed="rId3"/>
          <a:stretch>
            <a:fillRect/>
          </a:stretch>
        </p:blipFill>
        <p:spPr>
          <a:xfrm>
            <a:off x="5257800" y="2392642"/>
            <a:ext cx="2819400" cy="2201981"/>
          </a:xfrm>
          <a:prstGeom prst="rect">
            <a:avLst/>
          </a:prstGeom>
        </p:spPr>
      </p:pic>
      <p:pic>
        <p:nvPicPr>
          <p:cNvPr id="29" name="Picture 28"/>
          <p:cNvPicPr>
            <a:picLocks noChangeAspect="1"/>
          </p:cNvPicPr>
          <p:nvPr/>
        </p:nvPicPr>
        <p:blipFill>
          <a:blip r:embed="rId4"/>
          <a:stretch>
            <a:fillRect/>
          </a:stretch>
        </p:blipFill>
        <p:spPr>
          <a:xfrm>
            <a:off x="5289245" y="1404487"/>
            <a:ext cx="2756510" cy="975121"/>
          </a:xfrm>
          <a:prstGeom prst="rect">
            <a:avLst/>
          </a:prstGeom>
        </p:spPr>
      </p:pic>
    </p:spTree>
    <p:extLst>
      <p:ext uri="{BB962C8B-B14F-4D97-AF65-F5344CB8AC3E}">
        <p14:creationId xmlns:p14="http://schemas.microsoft.com/office/powerpoint/2010/main" val="4165402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257550"/>
            <a:ext cx="4038600" cy="1197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Oval 14"/>
          <p:cNvSpPr>
            <a:spLocks noChangeAspect="1"/>
          </p:cNvSpPr>
          <p:nvPr/>
        </p:nvSpPr>
        <p:spPr>
          <a:xfrm>
            <a:off x="7250767" y="4051806"/>
            <a:ext cx="113355" cy="113355"/>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7302500" y="3662550"/>
            <a:ext cx="0" cy="395285"/>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Application – Design Load Considerations</a:t>
            </a:r>
          </a:p>
        </p:txBody>
      </p:sp>
      <p:sp>
        <p:nvSpPr>
          <p:cNvPr id="3" name="Content Placeholder 2"/>
          <p:cNvSpPr>
            <a:spLocks noGrp="1"/>
          </p:cNvSpPr>
          <p:nvPr>
            <p:ph sz="half" idx="1"/>
          </p:nvPr>
        </p:nvSpPr>
        <p:spPr/>
        <p:txBody>
          <a:bodyPr>
            <a:normAutofit fontScale="77500" lnSpcReduction="20000"/>
          </a:bodyPr>
          <a:lstStyle/>
          <a:p>
            <a:r>
              <a:rPr lang="en-US" dirty="0" smtClean="0"/>
              <a:t>It </a:t>
            </a:r>
            <a:r>
              <a:rPr lang="en-US" dirty="0"/>
              <a:t>is generally best to support the sprinkler system from the top chord of the truss. </a:t>
            </a:r>
            <a:endParaRPr lang="en-US" dirty="0" smtClean="0"/>
          </a:p>
          <a:p>
            <a:r>
              <a:rPr lang="en-US" dirty="0" smtClean="0"/>
              <a:t>When bottom chord attachment is required, the Truss Manufacturer must make special provisions.</a:t>
            </a:r>
          </a:p>
          <a:p>
            <a:r>
              <a:rPr lang="en-US" dirty="0" smtClean="0"/>
              <a:t>Trusses </a:t>
            </a:r>
            <a:r>
              <a:rPr lang="en-US" dirty="0"/>
              <a:t>can support significantly higher loads at panel points </a:t>
            </a:r>
            <a:r>
              <a:rPr lang="en-US" dirty="0" smtClean="0"/>
              <a:t>than </a:t>
            </a:r>
            <a:r>
              <a:rPr lang="en-US" dirty="0"/>
              <a:t>in the spaces between panel points. </a:t>
            </a:r>
            <a:endParaRPr lang="en-US" dirty="0" smtClean="0"/>
          </a:p>
          <a:p>
            <a:endParaRPr lang="en-US" dirty="0"/>
          </a:p>
        </p:txBody>
      </p:sp>
      <p:pic>
        <p:nvPicPr>
          <p:cNvPr id="7170" name="Picture 2" descr="http://www.drjbestpractices.org/sites/default/files/sprinklerstep1b.pn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1733550"/>
            <a:ext cx="4038600" cy="9487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davidson\AppData\Local\Microsoft\Windows\Temporary Internet Files\Content.IE5\QG4GE20M\MC90044131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8220" y="3002427"/>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adavidson\AppData\Local\Microsoft\Windows\Temporary Internet Files\Content.IE5\PSL81JKK\MC900432537[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5027" y="3089534"/>
            <a:ext cx="457200" cy="511586"/>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a:spLocks noChangeAspect="1"/>
          </p:cNvSpPr>
          <p:nvPr/>
        </p:nvSpPr>
        <p:spPr>
          <a:xfrm>
            <a:off x="6272867" y="3945212"/>
            <a:ext cx="113355" cy="113355"/>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6324600" y="3555956"/>
            <a:ext cx="0" cy="395285"/>
          </a:xfrm>
          <a:prstGeom prst="line">
            <a:avLst/>
          </a:prstGeom>
          <a:ln w="44450"/>
        </p:spPr>
        <p:style>
          <a:lnRef idx="1">
            <a:schemeClr val="accent1"/>
          </a:lnRef>
          <a:fillRef idx="0">
            <a:schemeClr val="accent1"/>
          </a:fillRef>
          <a:effectRef idx="0">
            <a:schemeClr val="accent1"/>
          </a:effectRef>
          <a:fontRef idx="minor">
            <a:schemeClr val="tx1"/>
          </a:fontRef>
        </p:style>
      </p:cxnSp>
      <p:pic>
        <p:nvPicPr>
          <p:cNvPr id="19" name="Picture 3" descr="C:\Users\adavidson\AppData\Local\Microsoft\Windows\Temporary Internet Files\Content.IE5\QG4GE20M\MC90044131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2127" y="1147207"/>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adavidson\AppData\Local\Microsoft\Windows\Temporary Internet Files\Content.IE5\PSL81JKK\MC900432537[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73254" y="1200151"/>
            <a:ext cx="457200" cy="511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178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 Design Load Considerations</a:t>
            </a:r>
          </a:p>
        </p:txBody>
      </p:sp>
      <p:sp>
        <p:nvSpPr>
          <p:cNvPr id="3" name="Content Placeholder 2"/>
          <p:cNvSpPr>
            <a:spLocks noGrp="1"/>
          </p:cNvSpPr>
          <p:nvPr>
            <p:ph sz="half" idx="1"/>
          </p:nvPr>
        </p:nvSpPr>
        <p:spPr/>
        <p:txBody>
          <a:bodyPr>
            <a:normAutofit fontScale="85000" lnSpcReduction="20000"/>
          </a:bodyPr>
          <a:lstStyle/>
          <a:p>
            <a:r>
              <a:rPr lang="en-US" dirty="0" smtClean="0"/>
              <a:t>The </a:t>
            </a:r>
            <a:r>
              <a:rPr lang="en-US" dirty="0"/>
              <a:t>location of the pipe support relative to the panel points of the truss is critical for the design. </a:t>
            </a:r>
            <a:endParaRPr lang="en-US" dirty="0" smtClean="0"/>
          </a:p>
          <a:p>
            <a:r>
              <a:rPr lang="en-US" dirty="0" smtClean="0"/>
              <a:t>Once </a:t>
            </a:r>
            <a:r>
              <a:rPr lang="en-US" dirty="0"/>
              <a:t>the support connection types and points have been determined, it is critical that they are followed during the installation process. </a:t>
            </a:r>
          </a:p>
          <a:p>
            <a:endParaRPr lang="en-US" dirty="0"/>
          </a:p>
        </p:txBody>
      </p:sp>
      <p:pic>
        <p:nvPicPr>
          <p:cNvPr id="10" name="Content Placeholder 9"/>
          <p:cNvPicPr>
            <a:picLocks noGrp="1" noChangeAspect="1"/>
          </p:cNvPicPr>
          <p:nvPr>
            <p:ph sz="half" idx="2"/>
          </p:nvPr>
        </p:nvPicPr>
        <p:blipFill>
          <a:blip r:embed="rId2"/>
          <a:stretch>
            <a:fillRect/>
          </a:stretch>
        </p:blipFill>
        <p:spPr>
          <a:xfrm>
            <a:off x="4676983" y="2193038"/>
            <a:ext cx="3981033" cy="1408298"/>
          </a:xfrm>
          <a:prstGeom prst="rect">
            <a:avLst/>
          </a:prstGeom>
        </p:spPr>
      </p:pic>
    </p:spTree>
    <p:extLst>
      <p:ext uri="{BB962C8B-B14F-4D97-AF65-F5344CB8AC3E}">
        <p14:creationId xmlns:p14="http://schemas.microsoft.com/office/powerpoint/2010/main" val="3312247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sz="half" idx="1"/>
          </p:nvPr>
        </p:nvSpPr>
        <p:spPr>
          <a:xfrm>
            <a:off x="457200" y="1200151"/>
            <a:ext cx="4419600" cy="3394472"/>
          </a:xfrm>
        </p:spPr>
        <p:txBody>
          <a:bodyPr>
            <a:normAutofit fontScale="70000" lnSpcReduction="20000"/>
          </a:bodyPr>
          <a:lstStyle/>
          <a:p>
            <a:r>
              <a:rPr lang="en-US" dirty="0" smtClean="0"/>
              <a:t>Smaller </a:t>
            </a:r>
            <a:r>
              <a:rPr lang="en-US" dirty="0"/>
              <a:t>point loads are generally designed to be carried by each truss. </a:t>
            </a:r>
            <a:endParaRPr lang="en-US" dirty="0" smtClean="0"/>
          </a:p>
          <a:p>
            <a:r>
              <a:rPr lang="en-US" dirty="0" smtClean="0"/>
              <a:t>However</a:t>
            </a:r>
            <a:r>
              <a:rPr lang="en-US" dirty="0"/>
              <a:t>, the larger point loads created by large diameter sprinkler lines, significant risers and lines running parallel to trusses may require very specific attachment points or additional members. </a:t>
            </a:r>
            <a:endParaRPr lang="en-US" dirty="0" smtClean="0"/>
          </a:p>
          <a:p>
            <a:r>
              <a:rPr lang="en-US" dirty="0" smtClean="0"/>
              <a:t>Refer </a:t>
            </a:r>
            <a:r>
              <a:rPr lang="en-US" dirty="0"/>
              <a:t>to NFPA 13, Chapter 9 and the Metal Plate Connected Wood Truss Handbook for further support information.</a:t>
            </a:r>
          </a:p>
          <a:p>
            <a:endParaRPr lang="en-US" dirty="0"/>
          </a:p>
        </p:txBody>
      </p:sp>
      <p:pic>
        <p:nvPicPr>
          <p:cNvPr id="11" name="Content Placeholder 10"/>
          <p:cNvPicPr>
            <a:picLocks noGrp="1" noChangeAspect="1"/>
          </p:cNvPicPr>
          <p:nvPr>
            <p:ph sz="half" idx="2"/>
          </p:nvPr>
        </p:nvPicPr>
        <p:blipFill>
          <a:blip r:embed="rId2"/>
          <a:stretch>
            <a:fillRect/>
          </a:stretch>
        </p:blipFill>
        <p:spPr>
          <a:xfrm>
            <a:off x="4649549" y="2299727"/>
            <a:ext cx="4035902" cy="1194920"/>
          </a:xfrm>
          <a:prstGeom prst="rect">
            <a:avLst/>
          </a:prstGeom>
        </p:spPr>
      </p:pic>
    </p:spTree>
    <p:extLst>
      <p:ext uri="{BB962C8B-B14F-4D97-AF65-F5344CB8AC3E}">
        <p14:creationId xmlns:p14="http://schemas.microsoft.com/office/powerpoint/2010/main" val="4001344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Conditions of Use</a:t>
            </a:r>
            <a:endParaRPr lang="en-US" dirty="0"/>
          </a:p>
        </p:txBody>
      </p:sp>
      <p:sp>
        <p:nvSpPr>
          <p:cNvPr id="3" name="Content Placeholder 2"/>
          <p:cNvSpPr>
            <a:spLocks noGrp="1"/>
          </p:cNvSpPr>
          <p:nvPr>
            <p:ph sz="half" idx="1"/>
          </p:nvPr>
        </p:nvSpPr>
        <p:spPr>
          <a:xfrm>
            <a:off x="457200" y="1200151"/>
            <a:ext cx="4343400" cy="3394472"/>
          </a:xfrm>
        </p:spPr>
        <p:txBody>
          <a:bodyPr>
            <a:normAutofit fontScale="70000" lnSpcReduction="20000"/>
          </a:bodyPr>
          <a:lstStyle/>
          <a:p>
            <a:r>
              <a:rPr lang="en-US" dirty="0"/>
              <a:t>Because of the variation in the adoption of the NFPA standards into national, regional, state, and local building codes, the design professional is responsible for understanding and designing to the governing local code.</a:t>
            </a:r>
          </a:p>
          <a:p>
            <a:r>
              <a:rPr lang="en-US" dirty="0"/>
              <a:t>Regardless of whether a sprinkler system is installed or not, smoke detectors, draft and firestop construction, and rated assemblies must be included as required by the governing building code</a:t>
            </a:r>
            <a:r>
              <a:rPr lang="en-US" dirty="0" smtClean="0"/>
              <a:t>.</a:t>
            </a:r>
            <a:endParaRPr lang="en-US" dirty="0"/>
          </a:p>
        </p:txBody>
      </p:sp>
      <p:pic>
        <p:nvPicPr>
          <p:cNvPr id="8194" name="Picture 2" descr="http://codes.iccsafe.org/images/map.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1550987"/>
            <a:ext cx="4038600" cy="269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359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Conditions of Use</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Exceptions </a:t>
            </a:r>
            <a:r>
              <a:rPr lang="en-US" dirty="0"/>
              <a:t>to sprinklering certain areas </a:t>
            </a:r>
            <a:r>
              <a:rPr lang="en-US" dirty="0" smtClean="0"/>
              <a:t>may be allowed</a:t>
            </a:r>
            <a:r>
              <a:rPr lang="en-US" dirty="0"/>
              <a:t>, </a:t>
            </a:r>
            <a:r>
              <a:rPr lang="en-US" dirty="0" smtClean="0"/>
              <a:t>but the </a:t>
            </a:r>
            <a:r>
              <a:rPr lang="en-US" dirty="0"/>
              <a:t>level of safety </a:t>
            </a:r>
            <a:r>
              <a:rPr lang="en-US" dirty="0" smtClean="0"/>
              <a:t>is not equivalent when compared with a fully sprinklered building. </a:t>
            </a:r>
          </a:p>
          <a:p>
            <a:pPr lvl="1"/>
            <a:r>
              <a:rPr lang="en-US" dirty="0" smtClean="0"/>
              <a:t>However, </a:t>
            </a:r>
            <a:r>
              <a:rPr lang="en-US" dirty="0"/>
              <a:t>the building is still considered sprinklered throughout as required by the model codes.</a:t>
            </a:r>
          </a:p>
          <a:p>
            <a:endParaRPr lang="en-US" dirty="0"/>
          </a:p>
        </p:txBody>
      </p:sp>
      <p:pic>
        <p:nvPicPr>
          <p:cNvPr id="7" name="Picture 2" descr="Rubbermaid HomeFree series closet system"/>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1198" r="25052"/>
          <a:stretch/>
        </p:blipFill>
        <p:spPr bwMode="auto">
          <a:xfrm>
            <a:off x="5486400" y="937023"/>
            <a:ext cx="280225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1154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527959" y="864157"/>
            <a:ext cx="2387441" cy="2674620"/>
          </a:xfrm>
          <a:prstGeom prst="rect">
            <a:avLst/>
          </a:prstGeom>
        </p:spPr>
      </p:pic>
      <p:sp>
        <p:nvSpPr>
          <p:cNvPr id="2" name="Title 1"/>
          <p:cNvSpPr>
            <a:spLocks noGrp="1"/>
          </p:cNvSpPr>
          <p:nvPr>
            <p:ph type="title"/>
          </p:nvPr>
        </p:nvSpPr>
        <p:spPr/>
        <p:txBody>
          <a:bodyPr/>
          <a:lstStyle/>
          <a:p>
            <a:r>
              <a:rPr lang="en-US" dirty="0" smtClean="0"/>
              <a:t>Conditions of Use</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Special </a:t>
            </a:r>
            <a:r>
              <a:rPr lang="en-US" dirty="0"/>
              <a:t>sprinklers have been developed for specific applications in concealed roof/ceiling or floor/ceiling cases where trusses are used. </a:t>
            </a:r>
            <a:endParaRPr lang="en-US" dirty="0" smtClean="0"/>
          </a:p>
          <a:p>
            <a:r>
              <a:rPr lang="en-US" dirty="0" smtClean="0"/>
              <a:t>They </a:t>
            </a:r>
            <a:r>
              <a:rPr lang="en-US" dirty="0"/>
              <a:t>address protection for flat concealed spaces as well as pitched roof attic spaces, including hipped roofs.</a:t>
            </a:r>
          </a:p>
          <a:p>
            <a:endParaRPr lang="en-US" dirty="0"/>
          </a:p>
        </p:txBody>
      </p:sp>
      <p:pic>
        <p:nvPicPr>
          <p:cNvPr id="5" name="Content Placeholder 4"/>
          <p:cNvPicPr>
            <a:picLocks noGrp="1" noChangeAspect="1"/>
          </p:cNvPicPr>
          <p:nvPr>
            <p:ph sz="half" idx="2"/>
          </p:nvPr>
        </p:nvPicPr>
        <p:blipFill>
          <a:blip r:embed="rId3"/>
          <a:stretch>
            <a:fillRect/>
          </a:stretch>
        </p:blipFill>
        <p:spPr>
          <a:xfrm>
            <a:off x="4953000" y="3028950"/>
            <a:ext cx="1790700" cy="1314450"/>
          </a:xfrm>
          <a:prstGeom prst="rect">
            <a:avLst/>
          </a:prstGeom>
        </p:spPr>
      </p:pic>
    </p:spTree>
    <p:extLst>
      <p:ext uri="{BB962C8B-B14F-4D97-AF65-F5344CB8AC3E}">
        <p14:creationId xmlns:p14="http://schemas.microsoft.com/office/powerpoint/2010/main" val="1324814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idx="1"/>
          </p:nvPr>
        </p:nvSpPr>
        <p:spPr/>
        <p:txBody>
          <a:bodyPr>
            <a:normAutofit fontScale="92500" lnSpcReduction="20000"/>
          </a:bodyPr>
          <a:lstStyle/>
          <a:p>
            <a:r>
              <a:rPr lang="en-US" i="1" dirty="0"/>
              <a:t>ANSI/AWC National Design Specification</a:t>
            </a:r>
            <a:r>
              <a:rPr lang="en-US" i="1" baseline="30000" dirty="0"/>
              <a:t>®</a:t>
            </a:r>
            <a:r>
              <a:rPr lang="en-US" i="1" dirty="0"/>
              <a:t> (NDS</a:t>
            </a:r>
            <a:r>
              <a:rPr lang="en-US" i="1" baseline="30000" dirty="0"/>
              <a:t>®</a:t>
            </a:r>
            <a:r>
              <a:rPr lang="en-US" i="1" dirty="0"/>
              <a:t>) for Wood Construction</a:t>
            </a:r>
            <a:r>
              <a:rPr lang="en-US" dirty="0"/>
              <a:t>, 2012, by the American Wood Council</a:t>
            </a:r>
          </a:p>
          <a:p>
            <a:r>
              <a:rPr lang="en-US" i="1" dirty="0" smtClean="0"/>
              <a:t>ANSI/TPI </a:t>
            </a:r>
            <a:r>
              <a:rPr lang="en-US" i="1" dirty="0"/>
              <a:t>1</a:t>
            </a:r>
            <a:r>
              <a:rPr lang="en-US" dirty="0"/>
              <a:t> </a:t>
            </a:r>
            <a:r>
              <a:rPr lang="en-US" i="1" dirty="0"/>
              <a:t>National Design Standard for Metal Plate Connected Wood Truss Construction</a:t>
            </a:r>
            <a:r>
              <a:rPr lang="en-US" dirty="0"/>
              <a:t>, 2007, by Truss Plate </a:t>
            </a:r>
            <a:r>
              <a:rPr lang="en-US" dirty="0" smtClean="0"/>
              <a:t>Institute</a:t>
            </a:r>
            <a:r>
              <a:rPr lang="en-US" i="1" dirty="0"/>
              <a:t> </a:t>
            </a:r>
            <a:endParaRPr lang="en-US" dirty="0"/>
          </a:p>
          <a:p>
            <a:r>
              <a:rPr lang="en-US" i="1" dirty="0"/>
              <a:t>ASCE/SEI 7, Minimum Design Loads for Buildings and Other Structures</a:t>
            </a:r>
            <a:r>
              <a:rPr lang="en-US" dirty="0"/>
              <a:t>, 2010, by the American Society of Civil Engineers and the Structural Engineering </a:t>
            </a:r>
            <a:r>
              <a:rPr lang="en-US" dirty="0" smtClean="0"/>
              <a:t>Institute</a:t>
            </a:r>
            <a:endParaRPr lang="en-US" dirty="0"/>
          </a:p>
          <a:p>
            <a:r>
              <a:rPr lang="en-US" i="1" dirty="0"/>
              <a:t>International Building Code</a:t>
            </a:r>
            <a:r>
              <a:rPr lang="en-US" dirty="0"/>
              <a:t>, 2012 &amp; 2015, by the International Code </a:t>
            </a:r>
            <a:r>
              <a:rPr lang="en-US" dirty="0" smtClean="0"/>
              <a:t>Council</a:t>
            </a:r>
            <a:endParaRPr lang="en-US" dirty="0"/>
          </a:p>
          <a:p>
            <a:r>
              <a:rPr lang="en-US" i="1" dirty="0"/>
              <a:t>International Residential Code</a:t>
            </a:r>
            <a:r>
              <a:rPr lang="en-US" dirty="0"/>
              <a:t>, 2012 &amp; 2015, by the International Code </a:t>
            </a:r>
            <a:r>
              <a:rPr lang="en-US" dirty="0" smtClean="0"/>
              <a:t>Council</a:t>
            </a:r>
            <a:endParaRPr lang="en-US" dirty="0"/>
          </a:p>
          <a:p>
            <a:endParaRPr lang="en-US" dirty="0"/>
          </a:p>
        </p:txBody>
      </p:sp>
    </p:spTree>
    <p:extLst>
      <p:ext uri="{BB962C8B-B14F-4D97-AF65-F5344CB8AC3E}">
        <p14:creationId xmlns:p14="http://schemas.microsoft.com/office/powerpoint/2010/main" val="1961266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Installed </a:t>
            </a:r>
            <a:r>
              <a:rPr lang="en-US" dirty="0"/>
              <a:t>and functioning sprinkler systems can save lives and reduce property damage. </a:t>
            </a:r>
            <a:endParaRPr lang="en-US" dirty="0" smtClean="0"/>
          </a:p>
          <a:p>
            <a:r>
              <a:rPr lang="en-US" dirty="0" smtClean="0"/>
              <a:t>This </a:t>
            </a:r>
            <a:r>
              <a:rPr lang="en-US" dirty="0"/>
              <a:t>is a win for everyone: the owner/occupant, firefighters, insurers, and the community in general</a:t>
            </a:r>
            <a:r>
              <a:rPr lang="en-US" dirty="0" smtClean="0"/>
              <a:t>.</a:t>
            </a:r>
          </a:p>
          <a:p>
            <a:endParaRPr lang="en-US" dirty="0" smtClean="0"/>
          </a:p>
          <a:p>
            <a:endParaRPr lang="en-US" dirty="0"/>
          </a:p>
        </p:txBody>
      </p:sp>
      <p:pic>
        <p:nvPicPr>
          <p:cNvPr id="4100" name="Picture 4" descr="https://upload.wikimedia.org/wikipedia/commons/8/81/Sprinkler_-_by_Adrian_Sampson.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648200" y="1382712"/>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437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idx="1"/>
          </p:nvPr>
        </p:nvSpPr>
        <p:spPr/>
        <p:txBody>
          <a:bodyPr>
            <a:normAutofit fontScale="77500" lnSpcReduction="20000"/>
          </a:bodyPr>
          <a:lstStyle/>
          <a:p>
            <a:r>
              <a:rPr lang="en-US" i="1" dirty="0" smtClean="0"/>
              <a:t>NFPA </a:t>
            </a:r>
            <a:r>
              <a:rPr lang="en-US" i="1" dirty="0"/>
              <a:t>13, Standard for the Installation of Sprinkler Systems</a:t>
            </a:r>
            <a:r>
              <a:rPr lang="en-US" dirty="0"/>
              <a:t>, 2010 and 2013</a:t>
            </a:r>
            <a:r>
              <a:rPr lang="en-US" i="1" dirty="0"/>
              <a:t>, </a:t>
            </a:r>
            <a:r>
              <a:rPr lang="en-US" dirty="0"/>
              <a:t>by the National Fire Protection Association </a:t>
            </a:r>
          </a:p>
          <a:p>
            <a:r>
              <a:rPr lang="en-US" i="1" dirty="0"/>
              <a:t>NFPA 13R, Standard for the Installation of Sprinkler Systems in Residential Occupancies Up to and Including Four Stories in Height</a:t>
            </a:r>
            <a:r>
              <a:rPr lang="en-US" dirty="0"/>
              <a:t>, 2010 and 2013, by the National Fire Protection Association </a:t>
            </a:r>
          </a:p>
          <a:p>
            <a:r>
              <a:rPr lang="en-US" i="1" dirty="0"/>
              <a:t>NFPA 13D, Standard for the Installation of Sprinkler Systems in One- and Two-Family Dwellings and Manufactured Homes</a:t>
            </a:r>
            <a:r>
              <a:rPr lang="en-US" dirty="0"/>
              <a:t>, 2010 and 2013, by the National Fire Protection Association</a:t>
            </a:r>
          </a:p>
          <a:p>
            <a:pPr lvl="1"/>
            <a:r>
              <a:rPr lang="en-US" dirty="0" smtClean="0"/>
              <a:t>NOTE</a:t>
            </a:r>
            <a:r>
              <a:rPr lang="en-US" dirty="0"/>
              <a:t>: NFPA Standards may be viewed for free at the </a:t>
            </a:r>
            <a:r>
              <a:rPr lang="en-US" u="sng" dirty="0">
                <a:hlinkClick r:id="rId2"/>
              </a:rPr>
              <a:t>NFPA Free Access</a:t>
            </a:r>
            <a:r>
              <a:rPr lang="en-US" dirty="0"/>
              <a:t> site by </a:t>
            </a:r>
            <a:r>
              <a:rPr lang="en-US" u="sng" dirty="0">
                <a:hlinkClick r:id="rId3"/>
              </a:rPr>
              <a:t>signing in</a:t>
            </a:r>
            <a:r>
              <a:rPr lang="en-US" dirty="0" smtClean="0"/>
              <a:t>.</a:t>
            </a:r>
            <a:endParaRPr lang="en-US" dirty="0"/>
          </a:p>
          <a:p>
            <a:r>
              <a:rPr lang="en-US" i="1" dirty="0"/>
              <a:t>Metal Plate Connected Wood Truss Handbook, Third Edition, 2002, </a:t>
            </a:r>
            <a:r>
              <a:rPr lang="en-US" dirty="0"/>
              <a:t>Chapter 17 </a:t>
            </a:r>
            <a:r>
              <a:rPr lang="en-US" u="sng" dirty="0">
                <a:hlinkClick r:id="rId4"/>
              </a:rPr>
              <a:t>Part 1</a:t>
            </a:r>
            <a:r>
              <a:rPr lang="en-US" dirty="0"/>
              <a:t> &amp; </a:t>
            </a:r>
            <a:r>
              <a:rPr lang="en-US" u="sng" dirty="0">
                <a:hlinkClick r:id="rId5"/>
              </a:rPr>
              <a:t>Part 2</a:t>
            </a:r>
            <a:r>
              <a:rPr lang="en-US" i="1" dirty="0"/>
              <a:t>, </a:t>
            </a:r>
            <a:r>
              <a:rPr lang="en-US" dirty="0"/>
              <a:t>by the Structural Building Component Association, 6300 Enterprise Lane, Madison, WI 53719.</a:t>
            </a:r>
          </a:p>
          <a:p>
            <a:endParaRPr lang="en-US" dirty="0"/>
          </a:p>
        </p:txBody>
      </p:sp>
    </p:spTree>
    <p:extLst>
      <p:ext uri="{BB962C8B-B14F-4D97-AF65-F5344CB8AC3E}">
        <p14:creationId xmlns:p14="http://schemas.microsoft.com/office/powerpoint/2010/main" val="4260113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a:t>
            </a:r>
            <a:endParaRPr lang="en-US" dirty="0"/>
          </a:p>
        </p:txBody>
      </p:sp>
      <p:sp>
        <p:nvSpPr>
          <p:cNvPr id="3" name="Content Placeholder 2"/>
          <p:cNvSpPr>
            <a:spLocks noGrp="1"/>
          </p:cNvSpPr>
          <p:nvPr>
            <p:ph sz="half" idx="1"/>
          </p:nvPr>
        </p:nvSpPr>
        <p:spPr>
          <a:xfrm>
            <a:off x="457200" y="1200150"/>
            <a:ext cx="4495800" cy="3505199"/>
          </a:xfrm>
        </p:spPr>
        <p:txBody>
          <a:bodyPr>
            <a:normAutofit fontScale="62500" lnSpcReduction="20000"/>
          </a:bodyPr>
          <a:lstStyle/>
          <a:p>
            <a:r>
              <a:rPr lang="en-US" dirty="0" smtClean="0"/>
              <a:t>SBCA supports universal building installation of sprinklers for all types of construction, provided they are cost effective and do not create a competitive advantage for one structural element over another.</a:t>
            </a:r>
          </a:p>
          <a:p>
            <a:r>
              <a:rPr lang="en-US" dirty="0" smtClean="0"/>
              <a:t>A sprinkler system can even pay for itself through:</a:t>
            </a:r>
          </a:p>
          <a:p>
            <a:pPr lvl="1"/>
            <a:r>
              <a:rPr lang="en-US" dirty="0" smtClean="0"/>
              <a:t>Lower insurance costs</a:t>
            </a:r>
          </a:p>
          <a:p>
            <a:pPr lvl="1"/>
            <a:r>
              <a:rPr lang="en-US" dirty="0" smtClean="0"/>
              <a:t>Reduced corridor widths</a:t>
            </a:r>
          </a:p>
          <a:p>
            <a:pPr lvl="1"/>
            <a:r>
              <a:rPr lang="en-US" dirty="0" smtClean="0"/>
              <a:t>Less expensive wall and door assemblies</a:t>
            </a:r>
          </a:p>
          <a:p>
            <a:pPr lvl="1"/>
            <a:r>
              <a:rPr lang="en-US" dirty="0" smtClean="0"/>
              <a:t>Reduction or elimination of exit requirements</a:t>
            </a:r>
          </a:p>
          <a:p>
            <a:pPr lvl="1"/>
            <a:r>
              <a:rPr lang="en-US" dirty="0" smtClean="0"/>
              <a:t>Enhanced resale value</a:t>
            </a:r>
            <a:endParaRPr lang="en-US" dirty="0"/>
          </a:p>
        </p:txBody>
      </p:sp>
      <p:pic>
        <p:nvPicPr>
          <p:cNvPr id="6146" name="Picture 2" descr="https://pixabay.com/static/uploads/photo/2015/02/02/16/39/piggy-bank-621068_960_720.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81600" y="1809750"/>
            <a:ext cx="3657600" cy="2057400"/>
          </a:xfrm>
        </p:spPr>
      </p:pic>
    </p:spTree>
    <p:extLst>
      <p:ext uri="{BB962C8B-B14F-4D97-AF65-F5344CB8AC3E}">
        <p14:creationId xmlns:p14="http://schemas.microsoft.com/office/powerpoint/2010/main" val="3933904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When </a:t>
            </a:r>
            <a:r>
              <a:rPr lang="en-US" dirty="0"/>
              <a:t>Fire Sprinkler Systems are used with truss systems, it is essential to design the trusses to carry the additional dead load and required live loads imposed by the Fire Sprinkler System. </a:t>
            </a:r>
            <a:endParaRPr lang="en-US" dirty="0" smtClean="0"/>
          </a:p>
          <a:p>
            <a:r>
              <a:rPr lang="en-US" dirty="0" smtClean="0"/>
              <a:t>This presentation</a:t>
            </a:r>
            <a:r>
              <a:rPr lang="en-US" i="1" dirty="0" smtClean="0"/>
              <a:t> </a:t>
            </a:r>
            <a:r>
              <a:rPr lang="en-US" dirty="0" smtClean="0"/>
              <a:t>provides </a:t>
            </a:r>
            <a:r>
              <a:rPr lang="en-US" dirty="0"/>
              <a:t>information to aid in the design of buildings with wood floor and/or roof trusses that are required to support Fire Sprinkler Systems</a:t>
            </a:r>
            <a:r>
              <a:rPr lang="en-US" dirty="0" smtClean="0"/>
              <a:t>.</a:t>
            </a:r>
            <a:endParaRPr lang="en-US" dirty="0"/>
          </a:p>
        </p:txBody>
      </p:sp>
      <p:pic>
        <p:nvPicPr>
          <p:cNvPr id="5"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372100" y="2268537"/>
            <a:ext cx="25908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8594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Definitions</a:t>
            </a:r>
            <a:endParaRPr lang="en-US" dirty="0"/>
          </a:p>
        </p:txBody>
      </p:sp>
      <p:sp>
        <p:nvSpPr>
          <p:cNvPr id="3" name="Content Placeholder 2"/>
          <p:cNvSpPr>
            <a:spLocks noGrp="1"/>
          </p:cNvSpPr>
          <p:nvPr>
            <p:ph idx="1"/>
          </p:nvPr>
        </p:nvSpPr>
        <p:spPr/>
        <p:txBody>
          <a:bodyPr>
            <a:normAutofit fontScale="62500" lnSpcReduction="20000"/>
          </a:bodyPr>
          <a:lstStyle/>
          <a:p>
            <a:r>
              <a:rPr lang="en-US" b="1" dirty="0"/>
              <a:t>NONCOMBUSTIBLE MATERIAL</a:t>
            </a:r>
            <a:r>
              <a:rPr lang="en-US" dirty="0"/>
              <a:t>: A material that, in the form in which it is used and under the conditions anticipated, will not ignite, burn, support combustion, or release flammable vapors when subjected to fire or heat. Materials that are reported as passing </a:t>
            </a:r>
            <a:r>
              <a:rPr lang="en-US" i="1" dirty="0"/>
              <a:t>ASTM E 136</a:t>
            </a:r>
            <a:r>
              <a:rPr lang="en-US" dirty="0" smtClean="0"/>
              <a:t>, </a:t>
            </a:r>
            <a:r>
              <a:rPr lang="en-US" i="1" dirty="0" smtClean="0"/>
              <a:t>Standard Test Method for Behavior of Materials in a Vertical Tube Furnace at 750°C</a:t>
            </a:r>
            <a:r>
              <a:rPr lang="en-US" dirty="0" smtClean="0"/>
              <a:t>, </a:t>
            </a:r>
            <a:r>
              <a:rPr lang="en-US" dirty="0"/>
              <a:t>shall be considered noncombustible materials.</a:t>
            </a:r>
          </a:p>
          <a:p>
            <a:r>
              <a:rPr lang="en-US" b="1" dirty="0" smtClean="0"/>
              <a:t>LIMITED-COMBUSTIBLE </a:t>
            </a:r>
            <a:r>
              <a:rPr lang="en-US" b="1" dirty="0"/>
              <a:t>MATERIAL</a:t>
            </a:r>
            <a:r>
              <a:rPr lang="en-US" dirty="0"/>
              <a:t>: Refers to a building construction material not complying with the definition of noncombustible material that, in the form in which it is used, has a potential heat value not exceeding 3500 Btu per lb. (8141 kJ/kg) (see NFPA </a:t>
            </a:r>
            <a:r>
              <a:rPr lang="en-US" dirty="0" smtClean="0"/>
              <a:t>259), </a:t>
            </a:r>
            <a:r>
              <a:rPr lang="en-US" dirty="0"/>
              <a:t>and includes either of the following: (1) materials having a structural base of noncombustible material, with a surfacing not exceeding a thickness of 1/8 in. (3.2 mm) that has a flame spread index not greater than 50; or (2) materials, in the form and thickness used having neither a flame spread index greater than 25 nor evidence of continued progressive combustion and of such composition that surfaces that would be exposed by cutting through the material on any plane would have neither a flame spread index greater than 25 nor evidence of continued progressive combustion when tested with ASTM E </a:t>
            </a:r>
            <a:r>
              <a:rPr lang="en-US" dirty="0" smtClean="0"/>
              <a:t>84, </a:t>
            </a:r>
            <a:r>
              <a:rPr lang="en-US" i="1" dirty="0" smtClean="0"/>
              <a:t>Standard Test Method of Surface Burning Characteristic of Building Materials</a:t>
            </a:r>
            <a:r>
              <a:rPr lang="en-US" dirty="0" smtClean="0"/>
              <a:t>, or </a:t>
            </a:r>
            <a:r>
              <a:rPr lang="en-US" dirty="0"/>
              <a:t>ANSI/UL </a:t>
            </a:r>
            <a:r>
              <a:rPr lang="en-US" dirty="0" smtClean="0"/>
              <a:t>723, </a:t>
            </a:r>
            <a:r>
              <a:rPr lang="en-US" i="1" dirty="0" smtClean="0"/>
              <a:t>Standard Test Method of Surface Burning Characteristic of Building Materials</a:t>
            </a:r>
            <a:r>
              <a:rPr lang="en-US" dirty="0" smtClean="0"/>
              <a:t>.</a:t>
            </a:r>
            <a:endParaRPr lang="en-US" dirty="0"/>
          </a:p>
          <a:p>
            <a:endParaRPr lang="en-US" dirty="0"/>
          </a:p>
        </p:txBody>
      </p:sp>
    </p:spTree>
    <p:extLst>
      <p:ext uri="{BB962C8B-B14F-4D97-AF65-F5344CB8AC3E}">
        <p14:creationId xmlns:p14="http://schemas.microsoft.com/office/powerpoint/2010/main" val="2592813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a:xfrm>
            <a:off x="457200" y="1200151"/>
            <a:ext cx="4038600" cy="3429000"/>
          </a:xfrm>
        </p:spPr>
        <p:txBody>
          <a:bodyPr>
            <a:normAutofit fontScale="70000" lnSpcReduction="20000"/>
          </a:bodyPr>
          <a:lstStyle/>
          <a:p>
            <a:r>
              <a:rPr lang="en-US" dirty="0" smtClean="0"/>
              <a:t>The National Fire Protection Association (NFPA) is an international non-profit organization advocating fire prevention and safety.</a:t>
            </a:r>
          </a:p>
          <a:p>
            <a:r>
              <a:rPr lang="en-US" dirty="0" smtClean="0"/>
              <a:t>The purpose of the NFPA sprinkler system standards is:</a:t>
            </a:r>
          </a:p>
          <a:p>
            <a:pPr lvl="1"/>
            <a:r>
              <a:rPr lang="en-US" dirty="0" smtClean="0"/>
              <a:t>To fairly evaluate construction practices and materials</a:t>
            </a:r>
          </a:p>
          <a:p>
            <a:pPr lvl="1"/>
            <a:r>
              <a:rPr lang="en-US" dirty="0" smtClean="0"/>
              <a:t>To define methods to best protect the occupants, the contents, and the structure in the event of fire </a:t>
            </a:r>
          </a:p>
          <a:p>
            <a:endParaRPr lang="en-US" dirty="0"/>
          </a:p>
        </p:txBody>
      </p:sp>
      <p:pic>
        <p:nvPicPr>
          <p:cNvPr id="1026" name="Picture 2" descr="http://debbiebaio.typepad.com/.a/6a014e88ccce39970d01b7c775552a970b-pi"/>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376887" y="1201309"/>
            <a:ext cx="2581226" cy="339175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025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a:xfrm>
            <a:off x="457200" y="1200151"/>
            <a:ext cx="4267200" cy="3429000"/>
          </a:xfrm>
        </p:spPr>
        <p:txBody>
          <a:bodyPr>
            <a:normAutofit fontScale="70000" lnSpcReduction="20000"/>
          </a:bodyPr>
          <a:lstStyle/>
          <a:p>
            <a:r>
              <a:rPr lang="en-US" dirty="0" smtClean="0"/>
              <a:t>The NFPA publishes three sprinkler installation standards: </a:t>
            </a:r>
          </a:p>
          <a:p>
            <a:pPr lvl="1"/>
            <a:r>
              <a:rPr lang="en-US" dirty="0" smtClean="0"/>
              <a:t>NFPA 13 – The over-arching standard for sprinkler system protection </a:t>
            </a:r>
          </a:p>
          <a:p>
            <a:pPr lvl="1"/>
            <a:r>
              <a:rPr lang="en-US" dirty="0" smtClean="0"/>
              <a:t>NFPA 13D – One- and Two-family dwellings and manufactured homes</a:t>
            </a:r>
          </a:p>
          <a:p>
            <a:pPr lvl="1"/>
            <a:r>
              <a:rPr lang="en-US" dirty="0" smtClean="0"/>
              <a:t>NFPA 13R – Up to four-story multi-family residential buildings</a:t>
            </a:r>
          </a:p>
          <a:p>
            <a:r>
              <a:rPr lang="en-US" dirty="0" smtClean="0"/>
              <a:t>Because the implementation of NFPA 13 was deemed cost-prohibitive in residential construction, two residentially oriented standards were </a:t>
            </a:r>
            <a:r>
              <a:rPr lang="en-US" smtClean="0"/>
              <a:t>created</a:t>
            </a:r>
            <a:r>
              <a:rPr lang="en-US" smtClean="0"/>
              <a:t>. </a:t>
            </a:r>
            <a:endParaRPr lang="en-US" dirty="0" smtClean="0"/>
          </a:p>
          <a:p>
            <a:pPr lvl="1"/>
            <a:endParaRPr lang="en-US" dirty="0" smtClean="0"/>
          </a:p>
          <a:p>
            <a:endParaRPr lang="en-US" dirty="0"/>
          </a:p>
        </p:txBody>
      </p:sp>
      <p:pic>
        <p:nvPicPr>
          <p:cNvPr id="2052" name="Picture 4" descr="http://shop.iccsafe.org/media/catalog/product/cache/1/image/800x800/9df78eab33525d08d6e5fb8d27136e95/9/4/9406s16_1.jp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24182"/>
          <a:stretch/>
        </p:blipFill>
        <p:spPr bwMode="auto">
          <a:xfrm>
            <a:off x="5471163" y="851662"/>
            <a:ext cx="2573338" cy="339407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6" name="Picture 8" descr="2016 NFPA 13D and NFPA 13R: Automatic Sprinkler Systems for Residential Occupancies Hand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573" y="2984898"/>
            <a:ext cx="1590675" cy="159067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4" name="Picture 6" descr="NFPA 13R: Standard for the Installation of Sprinkler Systems in Low-Rise Residential Occupanc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7327" y="2409000"/>
            <a:ext cx="1590675" cy="159067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8" name="Picture 10" descr=" NFPA 13D: Standard for the Installation of Sprinkler Systems in One- and Two-Family Dwellings and M"/>
          <p:cNvPicPr>
            <a:picLocks noChangeAspect="1" noChangeArrowheads="1"/>
          </p:cNvPicPr>
          <p:nvPr/>
        </p:nvPicPr>
        <p:blipFill rotWithShape="1">
          <a:blip r:embed="rId5">
            <a:extLst>
              <a:ext uri="{28A0092B-C50C-407E-A947-70E740481C1C}">
                <a14:useLocalDpi xmlns:a14="http://schemas.microsoft.com/office/drawing/2010/main" val="0"/>
              </a:ext>
            </a:extLst>
          </a:blip>
          <a:srcRect r="12182"/>
          <a:stretch/>
        </p:blipFill>
        <p:spPr bwMode="auto">
          <a:xfrm>
            <a:off x="7670895" y="1613662"/>
            <a:ext cx="1396906" cy="159067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15236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BCA Educational Presentation Template">
  <a:themeElements>
    <a:clrScheme name="SBCA Workshop Color Scheme">
      <a:dk1>
        <a:sysClr val="windowText" lastClr="000000"/>
      </a:dk1>
      <a:lt1>
        <a:sysClr val="window" lastClr="FFFFFF"/>
      </a:lt1>
      <a:dk2>
        <a:srgbClr val="8D8A8A"/>
      </a:dk2>
      <a:lt2>
        <a:srgbClr val="E6E7E8"/>
      </a:lt2>
      <a:accent1>
        <a:srgbClr val="8D8A8A"/>
      </a:accent1>
      <a:accent2>
        <a:srgbClr val="BF2F38"/>
      </a:accent2>
      <a:accent3>
        <a:srgbClr val="FFCC00"/>
      </a:accent3>
      <a:accent4>
        <a:srgbClr val="BCBEC0"/>
      </a:accent4>
      <a:accent5>
        <a:srgbClr val="E6E7E8"/>
      </a:accent5>
      <a:accent6>
        <a:srgbClr val="8D8A8A"/>
      </a:accent6>
      <a:hlink>
        <a:srgbClr val="BF2F38"/>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SBCA 16_9</Template>
  <TotalTime>9404</TotalTime>
  <Words>3305</Words>
  <Application>Microsoft Office PowerPoint</Application>
  <PresentationFormat>On-screen Show (16:9)</PresentationFormat>
  <Paragraphs>251</Paragraphs>
  <Slides>40</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40</vt:i4>
      </vt:variant>
    </vt:vector>
  </HeadingPairs>
  <TitlesOfParts>
    <vt:vector size="45" baseType="lpstr">
      <vt:lpstr>Arial</vt:lpstr>
      <vt:lpstr>Calibri</vt:lpstr>
      <vt:lpstr>Segoe UI</vt:lpstr>
      <vt:lpstr>Custom Design</vt:lpstr>
      <vt:lpstr>SBCA Educational Presentation Template</vt:lpstr>
      <vt:lpstr>Sprinkler Systems and Wood Trusses</vt:lpstr>
      <vt:lpstr>PowerPoint Presentation</vt:lpstr>
      <vt:lpstr>Introduction</vt:lpstr>
      <vt:lpstr>Introduction</vt:lpstr>
      <vt:lpstr>Introduction</vt:lpstr>
      <vt:lpstr>Introduction</vt:lpstr>
      <vt:lpstr>Key Definitions</vt:lpstr>
      <vt:lpstr>Background</vt:lpstr>
      <vt:lpstr>Background</vt:lpstr>
      <vt:lpstr>Background</vt:lpstr>
      <vt:lpstr>Background</vt:lpstr>
      <vt:lpstr>Background</vt:lpstr>
      <vt:lpstr>Background</vt:lpstr>
      <vt:lpstr>Background</vt:lpstr>
      <vt:lpstr>Application – NFPA 13D</vt:lpstr>
      <vt:lpstr>Application – NFPA 13D</vt:lpstr>
      <vt:lpstr>Application – NFPA 13R</vt:lpstr>
      <vt:lpstr>Application – NFPA 13R</vt:lpstr>
      <vt:lpstr>Application – NFPA 13R </vt:lpstr>
      <vt:lpstr>Application – NFPA 13R</vt:lpstr>
      <vt:lpstr>Application – NFPA 13</vt:lpstr>
      <vt:lpstr>Application – NFPA 13</vt:lpstr>
      <vt:lpstr>Application</vt:lpstr>
      <vt:lpstr>Application</vt:lpstr>
      <vt:lpstr>Application</vt:lpstr>
      <vt:lpstr>Application</vt:lpstr>
      <vt:lpstr>Application</vt:lpstr>
      <vt:lpstr>Application</vt:lpstr>
      <vt:lpstr>Application</vt:lpstr>
      <vt:lpstr>Example – Unobstructed Construction – 70% Rule</vt:lpstr>
      <vt:lpstr>Example – Obstructed Construction</vt:lpstr>
      <vt:lpstr>Application – Design Load Considerations</vt:lpstr>
      <vt:lpstr>Application – Design Load Considerations</vt:lpstr>
      <vt:lpstr>Application – Design Load Considerations</vt:lpstr>
      <vt:lpstr>Application</vt:lpstr>
      <vt:lpstr>Conditions of Use</vt:lpstr>
      <vt:lpstr>Conditions of Use</vt:lpstr>
      <vt:lpstr>Conditions of Use</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Sprinkler Systems and Wood Trusses</dc:title>
  <dc:creator>Abby Davidson</dc:creator>
  <cp:lastModifiedBy>Abby Davidson</cp:lastModifiedBy>
  <cp:revision>161</cp:revision>
  <dcterms:created xsi:type="dcterms:W3CDTF">2015-06-02T15:10:27Z</dcterms:created>
  <dcterms:modified xsi:type="dcterms:W3CDTF">2017-03-23T17:12:22Z</dcterms:modified>
</cp:coreProperties>
</file>