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022" r:id="rId1"/>
    <p:sldMasterId id="2147485034" r:id="rId2"/>
    <p:sldMasterId id="2147485046" r:id="rId3"/>
  </p:sldMasterIdLst>
  <p:notesMasterIdLst>
    <p:notesMasterId r:id="rId61"/>
  </p:notesMasterIdLst>
  <p:handoutMasterIdLst>
    <p:handoutMasterId r:id="rId62"/>
  </p:handoutMasterIdLst>
  <p:sldIdLst>
    <p:sldId id="1251" r:id="rId4"/>
    <p:sldId id="1903" r:id="rId5"/>
    <p:sldId id="1904" r:id="rId6"/>
    <p:sldId id="1937" r:id="rId7"/>
    <p:sldId id="1984" r:id="rId8"/>
    <p:sldId id="1985" r:id="rId9"/>
    <p:sldId id="1986" r:id="rId10"/>
    <p:sldId id="1987" r:id="rId11"/>
    <p:sldId id="1905" r:id="rId12"/>
    <p:sldId id="1942" r:id="rId13"/>
    <p:sldId id="1955" r:id="rId14"/>
    <p:sldId id="1941" r:id="rId15"/>
    <p:sldId id="1957" r:id="rId16"/>
    <p:sldId id="1975" r:id="rId17"/>
    <p:sldId id="1976" r:id="rId18"/>
    <p:sldId id="1974" r:id="rId19"/>
    <p:sldId id="1944" r:id="rId20"/>
    <p:sldId id="1945" r:id="rId21"/>
    <p:sldId id="1946" r:id="rId22"/>
    <p:sldId id="1947" r:id="rId23"/>
    <p:sldId id="1948" r:id="rId24"/>
    <p:sldId id="1950" r:id="rId25"/>
    <p:sldId id="1949" r:id="rId26"/>
    <p:sldId id="1956" r:id="rId27"/>
    <p:sldId id="1951" r:id="rId28"/>
    <p:sldId id="1952" r:id="rId29"/>
    <p:sldId id="1953" r:id="rId30"/>
    <p:sldId id="1954" r:id="rId31"/>
    <p:sldId id="1959" r:id="rId32"/>
    <p:sldId id="1960" r:id="rId33"/>
    <p:sldId id="1978" r:id="rId34"/>
    <p:sldId id="1979" r:id="rId35"/>
    <p:sldId id="1962" r:id="rId36"/>
    <p:sldId id="1980" r:id="rId37"/>
    <p:sldId id="1963" r:id="rId38"/>
    <p:sldId id="1964" r:id="rId39"/>
    <p:sldId id="1965" r:id="rId40"/>
    <p:sldId id="1983" r:id="rId41"/>
    <p:sldId id="1966" r:id="rId42"/>
    <p:sldId id="1982" r:id="rId43"/>
    <p:sldId id="1991" r:id="rId44"/>
    <p:sldId id="1990" r:id="rId45"/>
    <p:sldId id="1967" r:id="rId46"/>
    <p:sldId id="1968" r:id="rId47"/>
    <p:sldId id="1988" r:id="rId48"/>
    <p:sldId id="1981" r:id="rId49"/>
    <p:sldId id="1969" r:id="rId50"/>
    <p:sldId id="1970" r:id="rId51"/>
    <p:sldId id="1971" r:id="rId52"/>
    <p:sldId id="1918" r:id="rId53"/>
    <p:sldId id="1939" r:id="rId54"/>
    <p:sldId id="1910" r:id="rId55"/>
    <p:sldId id="1938" r:id="rId56"/>
    <p:sldId id="1943" r:id="rId57"/>
    <p:sldId id="1958" r:id="rId58"/>
    <p:sldId id="1911" r:id="rId59"/>
    <p:sldId id="1919" r:id="rId60"/>
  </p:sldIdLst>
  <p:sldSz cx="9144000" cy="5143500" type="screen16x9"/>
  <p:notesSz cx="7315200" cy="9601200"/>
  <p:custDataLst>
    <p:tags r:id="rId63"/>
  </p:custData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BFFFF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BFFFF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BFFFF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BFFFF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B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B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B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B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BFFFF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bby Davidson" initials="AD" lastIdx="17" clrIdx="0"/>
  <p:cmAuthor id="1" name="John Fredrick" initials="JF" lastIdx="2" clrIdx="1">
    <p:extLst>
      <p:ext uri="{19B8F6BF-5375-455C-9EA6-DF929625EA0E}">
        <p15:presenceInfo xmlns:p15="http://schemas.microsoft.com/office/powerpoint/2012/main" userId="John Fredri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485"/>
    <a:srgbClr val="00467F"/>
    <a:srgbClr val="FF0000"/>
    <a:srgbClr val="777777"/>
    <a:srgbClr val="B2B2B2"/>
    <a:srgbClr val="FFFF00"/>
    <a:srgbClr val="0066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05" autoAdjust="0"/>
    <p:restoredTop sz="83900" autoAdjust="0"/>
  </p:normalViewPr>
  <p:slideViewPr>
    <p:cSldViewPr snapToGrid="0">
      <p:cViewPr varScale="1">
        <p:scale>
          <a:sx n="135" d="100"/>
          <a:sy n="135" d="100"/>
        </p:scale>
        <p:origin x="1050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-2916" y="-12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926138" y="8882063"/>
            <a:ext cx="7588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636" tIns="46979" rIns="95636" bIns="46979" anchor="ctr">
            <a:spAutoFit/>
          </a:bodyPr>
          <a:lstStyle>
            <a:lvl1pPr algn="ctr" defTabSz="966788">
              <a:defRPr>
                <a:solidFill>
                  <a:srgbClr val="FBFFFF"/>
                </a:solidFill>
                <a:latin typeface="Arial" charset="0"/>
              </a:defRPr>
            </a:lvl1pPr>
            <a:lvl2pPr marL="742950" indent="-285750" algn="ctr" defTabSz="966788">
              <a:defRPr>
                <a:solidFill>
                  <a:srgbClr val="FBFFFF"/>
                </a:solidFill>
                <a:latin typeface="Arial" charset="0"/>
              </a:defRPr>
            </a:lvl2pPr>
            <a:lvl3pPr marL="1143000" indent="-228600" algn="ctr" defTabSz="966788">
              <a:defRPr>
                <a:solidFill>
                  <a:srgbClr val="FBFFFF"/>
                </a:solidFill>
                <a:latin typeface="Arial" charset="0"/>
              </a:defRPr>
            </a:lvl3pPr>
            <a:lvl4pPr marL="1600200" indent="-228600" algn="ctr" defTabSz="966788">
              <a:defRPr>
                <a:solidFill>
                  <a:srgbClr val="FBFFFF"/>
                </a:solidFill>
                <a:latin typeface="Arial" charset="0"/>
              </a:defRPr>
            </a:lvl4pPr>
            <a:lvl5pPr marL="2057400" indent="-228600" algn="ctr" defTabSz="966788">
              <a:defRPr>
                <a:solidFill>
                  <a:srgbClr val="FBFFFF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73D6CD8F-8B94-464E-AF44-EBBA3610068C}" type="slidenum">
              <a:rPr lang="en-US" altLang="en-US" sz="11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‹#›</a:t>
            </a:fld>
            <a:endParaRPr lang="en-US" altLang="en-US" sz="11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2707" name="Rectangle 5"/>
          <p:cNvSpPr>
            <a:spLocks noChangeArrowheads="1"/>
          </p:cNvSpPr>
          <p:nvPr/>
        </p:nvSpPr>
        <p:spPr bwMode="auto">
          <a:xfrm>
            <a:off x="573088" y="8788400"/>
            <a:ext cx="50101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636" tIns="46979" rIns="95636" bIns="46979" anchor="ctr">
            <a:spAutoFit/>
          </a:bodyPr>
          <a:lstStyle>
            <a:lvl1pPr defTabSz="966788" eaLnBrk="0" hangingPunct="0">
              <a:defRPr>
                <a:solidFill>
                  <a:srgbClr val="FBFFFF"/>
                </a:solidFill>
                <a:latin typeface="Arial" charset="0"/>
              </a:defRPr>
            </a:lvl1pPr>
            <a:lvl2pPr marL="742950" indent="-285750" defTabSz="966788" eaLnBrk="0" hangingPunct="0">
              <a:defRPr>
                <a:solidFill>
                  <a:srgbClr val="FBFFFF"/>
                </a:solidFill>
                <a:latin typeface="Arial" charset="0"/>
              </a:defRPr>
            </a:lvl2pPr>
            <a:lvl3pPr marL="1143000" indent="-228600" defTabSz="966788" eaLnBrk="0" hangingPunct="0">
              <a:defRPr>
                <a:solidFill>
                  <a:srgbClr val="FBFFFF"/>
                </a:solidFill>
                <a:latin typeface="Arial" charset="0"/>
              </a:defRPr>
            </a:lvl3pPr>
            <a:lvl4pPr marL="1600200" indent="-228600" defTabSz="966788" eaLnBrk="0" hangingPunct="0">
              <a:defRPr>
                <a:solidFill>
                  <a:srgbClr val="FBFFFF"/>
                </a:solidFill>
                <a:latin typeface="Arial" charset="0"/>
              </a:defRPr>
            </a:lvl4pPr>
            <a:lvl5pPr marL="2057400" indent="-228600" defTabSz="966788" eaLnBrk="0" hangingPunct="0">
              <a:defRPr>
                <a:solidFill>
                  <a:srgbClr val="FBFFFF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1100" b="1" dirty="0" smtClean="0">
                <a:solidFill>
                  <a:schemeClr val="tx1"/>
                </a:solidFill>
              </a:rPr>
              <a:t>Permanent Bracing of Metal Plate Connected Wood Trusses</a:t>
            </a:r>
          </a:p>
          <a:p>
            <a:pPr>
              <a:defRPr/>
            </a:pPr>
            <a:r>
              <a:rPr lang="en-US" altLang="en-US" sz="1100" b="1" dirty="0" smtClean="0">
                <a:solidFill>
                  <a:schemeClr val="tx1"/>
                </a:solidFill>
                <a:cs typeface="Arial" charset="0"/>
              </a:rPr>
              <a:t>Copyright © 2003 Wood Truss Council of America</a:t>
            </a:r>
          </a:p>
        </p:txBody>
      </p:sp>
    </p:spTree>
    <p:extLst>
      <p:ext uri="{BB962C8B-B14F-4D97-AF65-F5344CB8AC3E}">
        <p14:creationId xmlns:p14="http://schemas.microsoft.com/office/powerpoint/2010/main" val="3677412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9900" y="727075"/>
            <a:ext cx="637540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636" tIns="46979" rIns="95636" bIns="469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4613" y="93663"/>
            <a:ext cx="709612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36" tIns="46979" rIns="95636" bIns="46979" anchor="ctr">
            <a:spAutoFit/>
          </a:bodyPr>
          <a:lstStyle/>
          <a:p>
            <a:pPr defTabSz="966788">
              <a:defRPr/>
            </a:pPr>
            <a:r>
              <a:rPr lang="en-US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SBCA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74613" y="9185275"/>
            <a:ext cx="1039812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36" tIns="46979" rIns="95636" bIns="46979" anchor="ctr">
            <a:spAutoFit/>
          </a:bodyPr>
          <a:lstStyle/>
          <a:p>
            <a:pPr defTabSz="966788">
              <a:defRPr/>
            </a:pPr>
            <a:fld id="{95066934-C2A8-47B9-84FA-283D363EC5E0}" type="datetime1">
              <a:rPr lang="en-US" sz="15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defTabSz="966788">
                <a:defRPr/>
              </a:pPr>
              <a:t>2/29/2016</a:t>
            </a:fld>
            <a:endParaRPr lang="en-US" sz="15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16725" y="9185275"/>
            <a:ext cx="4238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36" tIns="46979" rIns="95636" bIns="46979" anchor="ctr">
            <a:spAutoFit/>
          </a:bodyPr>
          <a:lstStyle>
            <a:lvl1pPr algn="ctr" defTabSz="966788">
              <a:defRPr>
                <a:solidFill>
                  <a:srgbClr val="FBFFFF"/>
                </a:solidFill>
                <a:latin typeface="Arial" charset="0"/>
              </a:defRPr>
            </a:lvl1pPr>
            <a:lvl2pPr marL="742950" indent="-285750" algn="ctr" defTabSz="966788">
              <a:defRPr>
                <a:solidFill>
                  <a:srgbClr val="FBFFFF"/>
                </a:solidFill>
                <a:latin typeface="Arial" charset="0"/>
              </a:defRPr>
            </a:lvl2pPr>
            <a:lvl3pPr marL="1143000" indent="-228600" algn="ctr" defTabSz="966788">
              <a:defRPr>
                <a:solidFill>
                  <a:srgbClr val="FBFFFF"/>
                </a:solidFill>
                <a:latin typeface="Arial" charset="0"/>
              </a:defRPr>
            </a:lvl3pPr>
            <a:lvl4pPr marL="1600200" indent="-228600" algn="ctr" defTabSz="966788">
              <a:defRPr>
                <a:solidFill>
                  <a:srgbClr val="FBFFFF"/>
                </a:solidFill>
                <a:latin typeface="Arial" charset="0"/>
              </a:defRPr>
            </a:lvl4pPr>
            <a:lvl5pPr marL="2057400" indent="-228600" algn="ctr" defTabSz="966788">
              <a:defRPr>
                <a:solidFill>
                  <a:srgbClr val="FBFFFF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BFFFF"/>
                </a:solidFill>
                <a:latin typeface="Arial" charset="0"/>
              </a:defRPr>
            </a:lvl9pPr>
          </a:lstStyle>
          <a:p>
            <a:pPr algn="r">
              <a:defRPr/>
            </a:pPr>
            <a:fld id="{C16845AD-F10B-4D42-A5EC-87EA0CB016D0}" type="slidenum">
              <a:rPr lang="en-US" altLang="en-US" sz="15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r">
                <a:defRPr/>
              </a:pPr>
              <a:t>‹#›</a:t>
            </a:fld>
            <a:endParaRPr lang="en-US" altLang="en-US" sz="15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916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00006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3754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7C17C2A4-4037-4672-8647-60DD79CC9F48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13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11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2705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39993096-E050-4C97-8E44-68BEC26A4772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15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308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7C17C2A4-4037-4672-8647-60DD79CC9F48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16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7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22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883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22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0956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22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1045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30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85155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30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0981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1969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31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buFontTx/>
              <a:buAutoNum type="arabicPeriod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11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31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buFontTx/>
              <a:buAutoNum type="arabicPeriod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0684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31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buFontTx/>
              <a:buAutoNum type="arabicPeriod"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3732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3075" y="728663"/>
            <a:ext cx="6370638" cy="3584575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8435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3075" y="728663"/>
            <a:ext cx="6370638" cy="3584575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831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3075" y="728663"/>
            <a:ext cx="6370638" cy="3584575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2441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73075" y="728663"/>
            <a:ext cx="6370638" cy="3584575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3239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6665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1242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2820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562796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2620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8045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8747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47650" indent="-247650" eaLnBrk="1" hangingPunct="1">
              <a:buFontTx/>
              <a:buChar char="•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1879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9739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>
              <a:buFontTx/>
              <a:buAutoNum type="arabicPeriod"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7612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22507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396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35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164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97484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01531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77144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9821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02317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28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124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228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789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21494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67404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23AF73AE-2E5B-4E6B-A15A-128D0CADF385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50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841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F13341AA-3EEA-48E0-8664-067051B3623A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51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5132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F13341AA-3EEA-48E0-8664-067051B3623A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52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7071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F13341AA-3EEA-48E0-8664-067051B3623A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53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59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7082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12044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fld id="{92D101AB-77E5-401E-903B-CCE79528A0D4}" type="slidenum">
              <a:rPr lang="en-US" altLang="en-US" sz="1800">
                <a:solidFill>
                  <a:srgbClr val="FB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</a:pPr>
              <a:t>56</a:t>
            </a:fld>
            <a:endParaRPr lang="en-US" altLang="en-US" sz="1800" dirty="0">
              <a:solidFill>
                <a:srgbClr val="FB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429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3289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966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622" tIns="46972" rIns="95622" bIns="46972"/>
          <a:lstStyle/>
          <a:p>
            <a:pPr marL="228600" indent="-228600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165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5400" cy="3586163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622" tIns="46972" rIns="95622" bIns="46972"/>
          <a:lstStyle/>
          <a:p>
            <a:pPr marL="228600" indent="-228600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169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2114553"/>
            <a:ext cx="56388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3333752"/>
            <a:ext cx="5638800" cy="990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  <a:prstGeom prst="rect">
            <a:avLst/>
          </a:prstGeom>
        </p:spPr>
        <p:txBody>
          <a:bodyPr/>
          <a:lstStyle/>
          <a:p>
            <a:fld id="{5B54EAF8-E1E1-4AE5-84C9-122DA47D49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53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92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14550"/>
            <a:ext cx="56388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333749"/>
            <a:ext cx="5638800" cy="990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</p:spPr>
        <p:txBody>
          <a:bodyPr/>
          <a:lstStyle/>
          <a:p>
            <a:fld id="{5B54EAF8-E1E1-4AE5-84C9-122DA47D49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84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25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62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81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533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89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27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0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02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04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99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10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" y="2114550"/>
            <a:ext cx="56388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57200" y="3333749"/>
            <a:ext cx="5638800" cy="990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4857750"/>
            <a:ext cx="2133600" cy="273844"/>
          </a:xfrm>
          <a:prstGeom prst="rect">
            <a:avLst/>
          </a:prstGeom>
        </p:spPr>
        <p:txBody>
          <a:bodyPr/>
          <a:lstStyle/>
          <a:p>
            <a:fld id="{5B54EAF8-E1E1-4AE5-84C9-122DA47D49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5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0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99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82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02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88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59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992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77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462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4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9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8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951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0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8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459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91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7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89FED2-FEDC-408B-A74C-70F5407E8335}" type="datetimeFigureOut">
              <a:rPr lang="en-US" smtClean="0"/>
              <a:t>2/29/2016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6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6"/>
            <a:ext cx="2133600" cy="274637"/>
          </a:xfrm>
          <a:prstGeom prst="rect">
            <a:avLst/>
          </a:prstGeom>
        </p:spPr>
        <p:txBody>
          <a:bodyPr/>
          <a:lstStyle/>
          <a:p>
            <a:fld id="{ACED468C-1D0D-4CB8-B34E-4E03EFB581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4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481250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B54EAF8-E1E1-4AE5-84C9-122DA47D49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5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3" r:id="rId1"/>
    <p:sldLayoutId id="2147485024" r:id="rId2"/>
    <p:sldLayoutId id="2147485025" r:id="rId3"/>
    <p:sldLayoutId id="2147485026" r:id="rId4"/>
    <p:sldLayoutId id="2147485027" r:id="rId5"/>
    <p:sldLayoutId id="2147485028" r:id="rId6"/>
    <p:sldLayoutId id="2147485029" r:id="rId7"/>
    <p:sldLayoutId id="2147485030" r:id="rId8"/>
    <p:sldLayoutId id="2147485031" r:id="rId9"/>
    <p:sldLayoutId id="2147485032" r:id="rId10"/>
    <p:sldLayoutId id="21474850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48125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4EAF8-E1E1-4AE5-84C9-122DA47D49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8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5" r:id="rId1"/>
    <p:sldLayoutId id="2147485036" r:id="rId2"/>
    <p:sldLayoutId id="2147485037" r:id="rId3"/>
    <p:sldLayoutId id="2147485038" r:id="rId4"/>
    <p:sldLayoutId id="2147485039" r:id="rId5"/>
    <p:sldLayoutId id="2147485040" r:id="rId6"/>
    <p:sldLayoutId id="2147485041" r:id="rId7"/>
    <p:sldLayoutId id="2147485042" r:id="rId8"/>
    <p:sldLayoutId id="2147485043" r:id="rId9"/>
    <p:sldLayoutId id="2147485044" r:id="rId10"/>
    <p:sldLayoutId id="214748504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4812506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5B54EAF8-E1E1-4AE5-84C9-122DA47D49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65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  <p:sldLayoutId id="2147485049" r:id="rId3"/>
    <p:sldLayoutId id="2147485050" r:id="rId4"/>
    <p:sldLayoutId id="2147485051" r:id="rId5"/>
    <p:sldLayoutId id="2147485052" r:id="rId6"/>
    <p:sldLayoutId id="2147485053" r:id="rId7"/>
    <p:sldLayoutId id="2147485054" r:id="rId8"/>
    <p:sldLayoutId id="2147485055" r:id="rId9"/>
    <p:sldLayoutId id="2147485056" r:id="rId10"/>
    <p:sldLayoutId id="214748505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publicecodes.cyberregs.com/icod/irc/2012/icod_irc_2012_3_par004.htm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Code </a:t>
            </a:r>
            <a:r>
              <a:rPr lang="en-US" altLang="en-US" dirty="0"/>
              <a:t>Compliant Construction of Conventionally Framed Roofs and Roof Trusses</a:t>
            </a:r>
            <a:endParaRPr lang="en-US" altLang="en-US" dirty="0" smtClean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What is a Load Path?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“A complete load path…meets all requirements for transfer </a:t>
            </a:r>
            <a:r>
              <a:rPr lang="en-US" dirty="0"/>
              <a:t>of all loads from their point of origin through the load-resisting elements to the </a:t>
            </a:r>
            <a:r>
              <a:rPr lang="en-US" dirty="0" smtClean="0"/>
              <a:t>foundation.” (R301.1)</a:t>
            </a:r>
            <a:endParaRPr lang="en-US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278008"/>
            <a:ext cx="4038600" cy="323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562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What is a Load Path?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933825" cy="3394472"/>
          </a:xfrm>
        </p:spPr>
        <p:txBody>
          <a:bodyPr>
            <a:normAutofit fontScale="77500" lnSpcReduction="20000"/>
          </a:bodyPr>
          <a:lstStyle/>
          <a:p>
            <a:pPr marL="228600" indent="-228600"/>
            <a:r>
              <a:rPr lang="en-US" altLang="en-US" dirty="0"/>
              <a:t>While framers build from the bottom up, </a:t>
            </a:r>
            <a:r>
              <a:rPr lang="en-US" altLang="en-US" dirty="0" smtClean="0"/>
              <a:t>load </a:t>
            </a:r>
            <a:r>
              <a:rPr lang="en-US" altLang="en-US" dirty="0"/>
              <a:t>paths must be traced from the top </a:t>
            </a:r>
            <a:r>
              <a:rPr lang="en-US" altLang="en-US" dirty="0" smtClean="0"/>
              <a:t>down.</a:t>
            </a:r>
            <a:endParaRPr lang="en-US" altLang="en-US" dirty="0" smtClean="0"/>
          </a:p>
          <a:p>
            <a:pPr marL="228600" indent="-228600"/>
            <a:r>
              <a:rPr lang="en-US" altLang="en-US" dirty="0" smtClean="0"/>
              <a:t>Loads </a:t>
            </a:r>
            <a:r>
              <a:rPr lang="en-US" altLang="en-US" dirty="0"/>
              <a:t>are typically applied on the roof surface </a:t>
            </a:r>
            <a:r>
              <a:rPr lang="en-US" altLang="en-US" dirty="0" smtClean="0"/>
              <a:t>and travel down to the foundation. </a:t>
            </a:r>
          </a:p>
          <a:p>
            <a:pPr marL="228600" indent="-228600"/>
            <a:r>
              <a:rPr lang="en-US" altLang="en-US" dirty="0" smtClean="0"/>
              <a:t>In between roof and foundation, loads must be transferred along elements </a:t>
            </a:r>
            <a:r>
              <a:rPr lang="en-US" altLang="en-US" dirty="0"/>
              <a:t>that are </a:t>
            </a:r>
            <a:r>
              <a:rPr lang="en-US" altLang="en-US" dirty="0" smtClean="0"/>
              <a:t>adequate </a:t>
            </a:r>
            <a:r>
              <a:rPr lang="en-US" altLang="en-US" dirty="0"/>
              <a:t>to carry these </a:t>
            </a:r>
            <a:r>
              <a:rPr lang="en-US" altLang="en-US" dirty="0" smtClean="0"/>
              <a:t>loads.</a:t>
            </a:r>
            <a:endParaRPr lang="en-US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278008"/>
            <a:ext cx="4038600" cy="323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880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is a Load Path?</a:t>
            </a:r>
          </a:p>
        </p:txBody>
      </p:sp>
      <p:sp>
        <p:nvSpPr>
          <p:cNvPr id="2192387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200151"/>
            <a:ext cx="4436489" cy="3394472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Loads and load directions</a:t>
            </a:r>
          </a:p>
          <a:p>
            <a:pPr lvl="1"/>
            <a:r>
              <a:rPr lang="en-US" altLang="en-US" dirty="0" smtClean="0"/>
              <a:t>Vertical loads </a:t>
            </a:r>
          </a:p>
          <a:p>
            <a:pPr lvl="2"/>
            <a:r>
              <a:rPr lang="en-US" altLang="en-US" dirty="0" smtClean="0"/>
              <a:t>Gravity – easiest to trace from roof to foundation</a:t>
            </a:r>
          </a:p>
          <a:p>
            <a:pPr lvl="2"/>
            <a:r>
              <a:rPr lang="en-US" altLang="en-US" dirty="0" smtClean="0"/>
              <a:t>Uplift – less well understood</a:t>
            </a:r>
          </a:p>
          <a:p>
            <a:pPr lvl="1"/>
            <a:r>
              <a:rPr lang="en-US" altLang="en-US" dirty="0" smtClean="0"/>
              <a:t>Lateral loads </a:t>
            </a:r>
          </a:p>
          <a:p>
            <a:pPr lvl="2"/>
            <a:r>
              <a:rPr lang="en-US" altLang="en-US" dirty="0" smtClean="0"/>
              <a:t>Parallel and perpendicular to structural element </a:t>
            </a:r>
          </a:p>
          <a:p>
            <a:pPr lvl="2"/>
            <a:r>
              <a:rPr lang="en-US" altLang="en-US" dirty="0" smtClean="0"/>
              <a:t>e.g. Wind, Seismic – most difficult to address adequately</a:t>
            </a:r>
          </a:p>
        </p:txBody>
      </p:sp>
      <p:pic>
        <p:nvPicPr>
          <p:cNvPr id="2207750" name="Picture 6" descr="Figure B8-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5333"/>
          <a:stretch/>
        </p:blipFill>
        <p:spPr bwMode="auto">
          <a:xfrm>
            <a:off x="4893689" y="2699088"/>
            <a:ext cx="4250311" cy="197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500487" y="423030"/>
            <a:ext cx="2816743" cy="2075261"/>
            <a:chOff x="640935" y="2663370"/>
            <a:chExt cx="2816743" cy="2075261"/>
          </a:xfrm>
        </p:grpSpPr>
        <p:sp>
          <p:nvSpPr>
            <p:cNvPr id="38916" name="Rectangle 8"/>
            <p:cNvSpPr>
              <a:spLocks noChangeArrowheads="1"/>
            </p:cNvSpPr>
            <p:nvPr/>
          </p:nvSpPr>
          <p:spPr bwMode="auto">
            <a:xfrm>
              <a:off x="640935" y="2663370"/>
              <a:ext cx="2559050" cy="1919288"/>
            </a:xfrm>
            <a:prstGeom prst="rect">
              <a:avLst/>
            </a:prstGeom>
            <a:solidFill>
              <a:srgbClr val="FFFFF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46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FBFFFF"/>
                </a:solidFill>
                <a:latin typeface="Arial" charset="0"/>
              </a:endParaRPr>
            </a:p>
          </p:txBody>
        </p:sp>
        <p:pic>
          <p:nvPicPr>
            <p:cNvPr id="38918" name="Picture 7" descr="Figure B8-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4829" y="2834454"/>
              <a:ext cx="1691640" cy="1748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0" name="Text Box 10"/>
            <p:cNvSpPr txBox="1">
              <a:spLocks noChangeArrowheads="1"/>
            </p:cNvSpPr>
            <p:nvPr/>
          </p:nvSpPr>
          <p:spPr bwMode="auto">
            <a:xfrm>
              <a:off x="1188565" y="2834454"/>
              <a:ext cx="801823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B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46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+mn-lt"/>
                </a:rPr>
                <a:t>Vertical</a:t>
              </a:r>
              <a:br>
                <a:rPr lang="en-US" altLang="en-US" sz="1400" b="1" dirty="0">
                  <a:latin typeface="+mn-lt"/>
                </a:rPr>
              </a:br>
              <a:r>
                <a:rPr lang="en-US" altLang="en-US" sz="1400" b="1" dirty="0">
                  <a:latin typeface="+mn-lt"/>
                </a:rPr>
                <a:t>Loads</a:t>
              </a:r>
              <a:r>
                <a:rPr lang="en-US" altLang="en-US" sz="1200" dirty="0">
                  <a:latin typeface="+mn-lt"/>
                </a:rPr>
                <a:t/>
              </a:r>
              <a:br>
                <a:rPr lang="en-US" altLang="en-US" sz="1200" dirty="0">
                  <a:latin typeface="+mn-lt"/>
                </a:rPr>
              </a:br>
              <a:r>
                <a:rPr lang="en-US" altLang="en-US" sz="1000" dirty="0">
                  <a:latin typeface="+mn-lt"/>
                </a:rPr>
                <a:t>(gravity and</a:t>
              </a:r>
              <a:br>
                <a:rPr lang="en-US" altLang="en-US" sz="1000" dirty="0">
                  <a:latin typeface="+mn-lt"/>
                </a:rPr>
              </a:br>
              <a:r>
                <a:rPr lang="en-US" altLang="en-US" sz="1000" dirty="0">
                  <a:latin typeface="+mn-lt"/>
                </a:rPr>
                <a:t>uplift)</a:t>
              </a:r>
            </a:p>
          </p:txBody>
        </p:sp>
        <p:sp>
          <p:nvSpPr>
            <p:cNvPr id="38919" name="Text Box 9"/>
            <p:cNvSpPr txBox="1">
              <a:spLocks noChangeArrowheads="1"/>
            </p:cNvSpPr>
            <p:nvPr/>
          </p:nvSpPr>
          <p:spPr bwMode="auto">
            <a:xfrm>
              <a:off x="1612338" y="3907634"/>
              <a:ext cx="950901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B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46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+mn-lt"/>
                </a:rPr>
                <a:t>Lateral</a:t>
              </a:r>
              <a:br>
                <a:rPr lang="en-US" altLang="en-US" sz="1400" b="1" dirty="0">
                  <a:latin typeface="+mn-lt"/>
                </a:rPr>
              </a:br>
              <a:r>
                <a:rPr lang="en-US" altLang="en-US" sz="1400" b="1" dirty="0">
                  <a:latin typeface="+mn-lt"/>
                </a:rPr>
                <a:t>Loads</a:t>
              </a:r>
              <a:r>
                <a:rPr lang="en-US" altLang="en-US" sz="1200" dirty="0">
                  <a:latin typeface="+mn-lt"/>
                </a:rPr>
                <a:t/>
              </a:r>
              <a:br>
                <a:rPr lang="en-US" altLang="en-US" sz="1200" dirty="0">
                  <a:latin typeface="+mn-lt"/>
                </a:rPr>
              </a:br>
              <a:r>
                <a:rPr lang="en-US" altLang="en-US" sz="1000" dirty="0">
                  <a:latin typeface="+mn-lt"/>
                </a:rPr>
                <a:t>(perpendicular</a:t>
              </a:r>
              <a:br>
                <a:rPr lang="en-US" altLang="en-US" sz="1000" dirty="0">
                  <a:latin typeface="+mn-lt"/>
                </a:rPr>
              </a:br>
              <a:r>
                <a:rPr lang="en-US" altLang="en-US" sz="1000" dirty="0">
                  <a:latin typeface="+mn-lt"/>
                </a:rPr>
                <a:t>to wall)</a:t>
              </a:r>
            </a:p>
          </p:txBody>
        </p:sp>
        <p:sp>
          <p:nvSpPr>
            <p:cNvPr id="38921" name="Text Box 11"/>
            <p:cNvSpPr txBox="1">
              <a:spLocks noChangeArrowheads="1"/>
            </p:cNvSpPr>
            <p:nvPr/>
          </p:nvSpPr>
          <p:spPr bwMode="auto">
            <a:xfrm>
              <a:off x="2767874" y="2836103"/>
              <a:ext cx="68980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B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467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latin typeface="+mn-lt"/>
                </a:rPr>
                <a:t>Lateral</a:t>
              </a:r>
              <a:br>
                <a:rPr lang="en-US" altLang="en-US" sz="1400" b="1" dirty="0">
                  <a:latin typeface="+mn-lt"/>
                </a:rPr>
              </a:br>
              <a:r>
                <a:rPr lang="en-US" altLang="en-US" sz="1400" b="1" dirty="0">
                  <a:latin typeface="+mn-lt"/>
                </a:rPr>
                <a:t>Loads</a:t>
              </a:r>
              <a:r>
                <a:rPr lang="en-US" altLang="en-US" sz="1200" dirty="0">
                  <a:latin typeface="+mn-lt"/>
                </a:rPr>
                <a:t/>
              </a:r>
              <a:br>
                <a:rPr lang="en-US" altLang="en-US" sz="1200" dirty="0">
                  <a:latin typeface="+mn-lt"/>
                </a:rPr>
              </a:br>
              <a:r>
                <a:rPr lang="en-US" altLang="en-US" sz="1000" dirty="0">
                  <a:latin typeface="+mn-lt"/>
                </a:rPr>
                <a:t>(parallel</a:t>
              </a:r>
              <a:br>
                <a:rPr lang="en-US" altLang="en-US" sz="1000" dirty="0">
                  <a:latin typeface="+mn-lt"/>
                </a:rPr>
              </a:br>
              <a:r>
                <a:rPr lang="en-US" altLang="en-US" sz="1000" dirty="0">
                  <a:latin typeface="+mn-lt"/>
                </a:rPr>
                <a:t>to wall)</a:t>
              </a:r>
            </a:p>
          </p:txBody>
        </p:sp>
      </p:grpSp>
      <p:sp>
        <p:nvSpPr>
          <p:cNvPr id="2207756" name="Text Box 12"/>
          <p:cNvSpPr txBox="1">
            <a:spLocks noChangeArrowheads="1"/>
          </p:cNvSpPr>
          <p:nvPr/>
        </p:nvSpPr>
        <p:spPr bwMode="auto">
          <a:xfrm>
            <a:off x="4893689" y="2623275"/>
            <a:ext cx="16092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46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+mn-lt"/>
              </a:rPr>
              <a:t>Lateral Load</a:t>
            </a:r>
            <a:br>
              <a:rPr lang="en-US" altLang="en-US" sz="1400" b="1" dirty="0">
                <a:latin typeface="+mn-lt"/>
              </a:rPr>
            </a:br>
            <a:r>
              <a:rPr lang="en-US" altLang="en-US" sz="1400" b="1" dirty="0">
                <a:latin typeface="+mn-lt"/>
              </a:rPr>
              <a:t>applied to end wall</a:t>
            </a:r>
            <a:endParaRPr lang="en-US" altLang="en-US" sz="1000" dirty="0">
              <a:latin typeface="+mn-lt"/>
            </a:endParaRPr>
          </a:p>
        </p:txBody>
      </p:sp>
      <p:sp>
        <p:nvSpPr>
          <p:cNvPr id="2207757" name="Text Box 13"/>
          <p:cNvSpPr txBox="1">
            <a:spLocks noChangeArrowheads="1"/>
          </p:cNvSpPr>
          <p:nvPr/>
        </p:nvSpPr>
        <p:spPr bwMode="auto">
          <a:xfrm>
            <a:off x="7349451" y="2610179"/>
            <a:ext cx="1630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46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+mn-lt"/>
              </a:rPr>
              <a:t>Lateral Load</a:t>
            </a:r>
            <a:br>
              <a:rPr lang="en-US" altLang="en-US" sz="1400" b="1" dirty="0">
                <a:latin typeface="+mn-lt"/>
              </a:rPr>
            </a:br>
            <a:r>
              <a:rPr lang="en-US" altLang="en-US" sz="1400" b="1" dirty="0">
                <a:latin typeface="+mn-lt"/>
              </a:rPr>
              <a:t>applied to side wall</a:t>
            </a:r>
            <a:endParaRPr lang="en-US" alt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398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Conventional Framing Problem Areas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4200525" cy="3394472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Conventional roof framing and compliance with code requirements, including those involving the load path, is a complex topic. </a:t>
            </a:r>
          </a:p>
        </p:txBody>
      </p:sp>
      <p:pic>
        <p:nvPicPr>
          <p:cNvPr id="9" name="Picture 4" descr="whole hous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211262"/>
            <a:ext cx="3810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4667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1359759"/>
            <a:ext cx="5029200" cy="3354612"/>
          </a:xfr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Conventional Framing Requirements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smtClean="0"/>
              <a:t>The IRC covers many roof framing elements in the prescriptive requirements:</a:t>
            </a:r>
          </a:p>
          <a:p>
            <a:pPr lvl="1"/>
            <a:r>
              <a:rPr lang="en-US" altLang="en-US" dirty="0" smtClean="0"/>
              <a:t>Gable/Shed</a:t>
            </a:r>
          </a:p>
          <a:p>
            <a:pPr lvl="1"/>
            <a:r>
              <a:rPr lang="en-US" altLang="en-US" dirty="0" smtClean="0"/>
              <a:t>Hip/Valley</a:t>
            </a:r>
          </a:p>
          <a:p>
            <a:pPr lvl="1"/>
            <a:r>
              <a:rPr lang="en-US" altLang="en-US" dirty="0" smtClean="0"/>
              <a:t>Roof Openings</a:t>
            </a:r>
          </a:p>
          <a:p>
            <a:pPr lvl="1"/>
            <a:r>
              <a:rPr lang="en-US" altLang="en-US" dirty="0" smtClean="0"/>
              <a:t>Notches and Holes</a:t>
            </a:r>
          </a:p>
        </p:txBody>
      </p:sp>
    </p:spTree>
    <p:extLst>
      <p:ext uri="{BB962C8B-B14F-4D97-AF65-F5344CB8AC3E}">
        <p14:creationId xmlns:p14="http://schemas.microsoft.com/office/powerpoint/2010/main" val="1908498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Conventional Framing Requirements</a:t>
            </a:r>
            <a:endParaRPr lang="en-US" altLang="en-US" dirty="0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However, the IRC gives no guidance on other aspects of the roof framing, such as:</a:t>
            </a:r>
          </a:p>
          <a:p>
            <a:pPr lvl="1"/>
            <a:r>
              <a:rPr lang="en-US" altLang="en-US" dirty="0" smtClean="0"/>
              <a:t>Bracing design for high end of hip/valley rafters</a:t>
            </a:r>
          </a:p>
          <a:p>
            <a:pPr lvl="1"/>
            <a:r>
              <a:rPr lang="en-US" altLang="en-US" dirty="0" smtClean="0"/>
              <a:t>Bracing design for rafter purlins </a:t>
            </a:r>
          </a:p>
          <a:p>
            <a:pPr lvl="1"/>
            <a:r>
              <a:rPr lang="en-US" altLang="en-US" dirty="0" smtClean="0"/>
              <a:t>Non-symmetrical hip roofs</a:t>
            </a:r>
          </a:p>
          <a:p>
            <a:pPr lvl="1"/>
            <a:r>
              <a:rPr lang="en-US" altLang="en-US" dirty="0" smtClean="0"/>
              <a:t>Roof diaphragms with plate height changes</a:t>
            </a:r>
          </a:p>
          <a:p>
            <a:pPr lvl="1"/>
            <a:r>
              <a:rPr lang="en-US" altLang="en-US" dirty="0" smtClean="0"/>
              <a:t>Large roof openings (greater than 6' wide)</a:t>
            </a:r>
          </a:p>
        </p:txBody>
      </p:sp>
    </p:spTree>
    <p:extLst>
      <p:ext uri="{BB962C8B-B14F-4D97-AF65-F5344CB8AC3E}">
        <p14:creationId xmlns:p14="http://schemas.microsoft.com/office/powerpoint/2010/main" val="16414276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Conventional Framing Problem Areas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A clear understanding of all framing code requirements is essential to avoid many pitfalls, as shown in the following </a:t>
            </a:r>
            <a:r>
              <a:rPr lang="en-US" altLang="en-US" dirty="0" smtClean="0"/>
              <a:t>examples.</a:t>
            </a:r>
            <a:endParaRPr lang="en-US" altLang="en-US" dirty="0" smtClean="0"/>
          </a:p>
        </p:txBody>
      </p:sp>
      <p:pic>
        <p:nvPicPr>
          <p:cNvPr id="6" name="Picture 4" descr="070608-Spradlin-tornado-DS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4"/>
          <a:stretch>
            <a:fillRect/>
          </a:stretch>
        </p:blipFill>
        <p:spPr bwMode="auto">
          <a:xfrm>
            <a:off x="4648200" y="1506051"/>
            <a:ext cx="4038600" cy="278227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96099" y="4252912"/>
            <a:ext cx="17621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46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latin typeface="+mn-lt"/>
              </a:rPr>
              <a:t>Source: Aries </a:t>
            </a:r>
            <a:r>
              <a:rPr lang="en-US" altLang="en-US" sz="1200" dirty="0">
                <a:latin typeface="+mn-lt"/>
              </a:rPr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5027297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Example: </a:t>
            </a:r>
            <a:r>
              <a:rPr lang="en-US" altLang="en-US" dirty="0"/>
              <a:t>Load Path </a:t>
            </a:r>
            <a:r>
              <a:rPr lang="en-US" altLang="en-US" dirty="0" smtClean="0"/>
              <a:t>(Roof Dormer)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main ceiling joists are supported by a girder that is supported on next to nothing. </a:t>
            </a:r>
          </a:p>
          <a:p>
            <a:pPr lvl="1"/>
            <a:r>
              <a:rPr lang="en-US" dirty="0" smtClean="0"/>
              <a:t>The joists should run further into the dormer, and the girder supporting them should be supported by posts in the dormer side walls.</a:t>
            </a:r>
          </a:p>
        </p:txBody>
      </p:sp>
      <p:pic>
        <p:nvPicPr>
          <p:cNvPr id="39" name="Picture 1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4"/>
          <a:stretch/>
        </p:blipFill>
        <p:spPr>
          <a:xfrm>
            <a:off x="4740142" y="1200150"/>
            <a:ext cx="3854715" cy="3394075"/>
          </a:xfrm>
        </p:spPr>
      </p:pic>
    </p:spTree>
    <p:extLst>
      <p:ext uri="{BB962C8B-B14F-4D97-AF65-F5344CB8AC3E}">
        <p14:creationId xmlns:p14="http://schemas.microsoft.com/office/powerpoint/2010/main" val="36565176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Load Path (Roof Dormer)</a:t>
            </a:r>
            <a:endParaRPr lang="en-US" alt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load path from the dormer flows down the side wall. However, the side wall does not extend to the floor in this area. </a:t>
            </a:r>
          </a:p>
          <a:p>
            <a:pPr lvl="1"/>
            <a:r>
              <a:rPr lang="en-US" dirty="0" smtClean="0"/>
              <a:t>The load path needs to flow into the rafter next to the dormer side wall.</a:t>
            </a:r>
          </a:p>
          <a:p>
            <a:r>
              <a:rPr lang="en-US" dirty="0" smtClean="0"/>
              <a:t>However, only a single rafter is placed here. </a:t>
            </a:r>
          </a:p>
          <a:p>
            <a:pPr lvl="1"/>
            <a:r>
              <a:rPr lang="en-US" dirty="0" smtClean="0"/>
              <a:t>If this rafter is supporting the dormer roof, it should designed to carry the dormer.</a:t>
            </a:r>
            <a:endParaRPr lang="en-US" dirty="0"/>
          </a:p>
        </p:txBody>
      </p:sp>
      <p:pic>
        <p:nvPicPr>
          <p:cNvPr id="39" name="Picture 16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4"/>
          <a:stretch/>
        </p:blipFill>
        <p:spPr>
          <a:xfrm>
            <a:off x="4740142" y="1200150"/>
            <a:ext cx="3854715" cy="3394075"/>
          </a:xfrm>
        </p:spPr>
      </p:pic>
    </p:spTree>
    <p:extLst>
      <p:ext uri="{BB962C8B-B14F-4D97-AF65-F5344CB8AC3E}">
        <p14:creationId xmlns:p14="http://schemas.microsoft.com/office/powerpoint/2010/main" val="28985383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Example: Load Path (Roof Dormer)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If this had been designed with trusses, a tail bearing girder truss designed to carry this load would have been used here.</a:t>
            </a:r>
          </a:p>
          <a:p>
            <a:endParaRPr lang="en-US" dirty="0"/>
          </a:p>
        </p:txBody>
      </p:sp>
      <p:pic>
        <p:nvPicPr>
          <p:cNvPr id="19" name="Picture 4" descr="dormer-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15" y="1200150"/>
            <a:ext cx="3722370" cy="3394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6557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Introduction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smtClean="0"/>
              <a:t>This presentation covers the requirements for conventionally framed roofs and roof truss construction per </a:t>
            </a:r>
            <a:r>
              <a:rPr lang="en-US" altLang="en-US" dirty="0" smtClean="0"/>
              <a:t>International Residential Code (IRC) </a:t>
            </a:r>
            <a:r>
              <a:rPr lang="en-US" altLang="en-US" dirty="0" smtClean="0"/>
              <a:t>Section 802.</a:t>
            </a:r>
          </a:p>
          <a:p>
            <a:endParaRPr lang="en-US" altLang="en-US" dirty="0" smtClean="0"/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32017"/>
            <a:ext cx="4038600" cy="253034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Load Path </a:t>
            </a:r>
            <a:r>
              <a:rPr lang="en-US" altLang="en-US" dirty="0" smtClean="0"/>
              <a:t>(Wall)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Whether using conventional framing or </a:t>
            </a:r>
            <a:r>
              <a:rPr lang="en-US" altLang="en-US" dirty="0" smtClean="0"/>
              <a:t>trusses</a:t>
            </a:r>
            <a:r>
              <a:rPr lang="en-US" altLang="en-US" dirty="0"/>
              <a:t>, </a:t>
            </a:r>
            <a:r>
              <a:rPr lang="en-US" altLang="en-US" dirty="0" smtClean="0"/>
              <a:t>it is essential to pay attention to load paths, especially with today’s larger</a:t>
            </a:r>
            <a:r>
              <a:rPr lang="en-US" altLang="en-US" dirty="0"/>
              <a:t>, more complex </a:t>
            </a:r>
            <a:r>
              <a:rPr lang="en-US" altLang="en-US" dirty="0" smtClean="0"/>
              <a:t>houses.</a:t>
            </a:r>
            <a:endParaRPr lang="en-US" altLang="en-US" dirty="0"/>
          </a:p>
        </p:txBody>
      </p:sp>
      <p:pic>
        <p:nvPicPr>
          <p:cNvPr id="40985" name="Picture 2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1076"/>
            <a:ext cx="4038600" cy="245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5250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Load Path (Wall)</a:t>
            </a:r>
            <a:endParaRPr lang="en-US" altLang="en-US" dirty="0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smtClean="0"/>
              <a:t>Where </a:t>
            </a:r>
            <a:r>
              <a:rPr lang="en-US" altLang="en-US" dirty="0"/>
              <a:t>girder trusses are </a:t>
            </a:r>
            <a:r>
              <a:rPr lang="en-US" altLang="en-US" dirty="0" smtClean="0"/>
              <a:t>needed, large </a:t>
            </a:r>
            <a:r>
              <a:rPr lang="en-US" altLang="en-US" dirty="0"/>
              <a:t>concentrated loads </a:t>
            </a:r>
            <a:r>
              <a:rPr lang="en-US" altLang="en-US" dirty="0" smtClean="0"/>
              <a:t>on </a:t>
            </a:r>
            <a:r>
              <a:rPr lang="en-US" altLang="en-US" dirty="0"/>
              <a:t>exterior </a:t>
            </a:r>
            <a:r>
              <a:rPr lang="en-US" altLang="en-US" dirty="0" smtClean="0"/>
              <a:t>walls</a:t>
            </a:r>
            <a:r>
              <a:rPr lang="en-US" altLang="en-US" dirty="0"/>
              <a:t> </a:t>
            </a:r>
            <a:r>
              <a:rPr lang="en-US" altLang="en-US" dirty="0" smtClean="0"/>
              <a:t>can </a:t>
            </a:r>
            <a:r>
              <a:rPr lang="en-US" altLang="en-US" dirty="0" smtClean="0"/>
              <a:t>occur.</a:t>
            </a:r>
            <a:endParaRPr lang="en-US" altLang="en-US" dirty="0"/>
          </a:p>
        </p:txBody>
      </p:sp>
      <p:pic>
        <p:nvPicPr>
          <p:cNvPr id="20480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"/>
          <a:stretch/>
        </p:blipFill>
        <p:spPr bwMode="auto">
          <a:xfrm>
            <a:off x="4777854" y="1293428"/>
            <a:ext cx="4038600" cy="248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7801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Load Path (Wall)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/>
              <a:t>Doubled I-joists </a:t>
            </a:r>
            <a:r>
              <a:rPr lang="en-US" dirty="0"/>
              <a:t>in a roof-ceiling assembly carry a significant load, but they bear on two top plates between studs.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Note </a:t>
            </a:r>
            <a:r>
              <a:rPr lang="en-US" dirty="0"/>
              <a:t>the joint in the lower of the two top plates. Joints in plates need not occur over studs; however, this is a particularly bad place for one.</a:t>
            </a:r>
          </a:p>
          <a:p>
            <a:pPr>
              <a:defRPr/>
            </a:pPr>
            <a:r>
              <a:rPr lang="en-US" dirty="0"/>
              <a:t>Similarly, </a:t>
            </a:r>
            <a:r>
              <a:rPr lang="en-US" dirty="0" smtClean="0"/>
              <a:t>a </a:t>
            </a:r>
            <a:r>
              <a:rPr lang="en-US" dirty="0"/>
              <a:t>4-ply beam bearing on the wall </a:t>
            </a:r>
            <a:r>
              <a:rPr lang="en-US" dirty="0" smtClean="0"/>
              <a:t>at right has </a:t>
            </a:r>
            <a:r>
              <a:rPr lang="en-US" dirty="0"/>
              <a:t>no studs under it to transfer the load to the floor below.</a:t>
            </a:r>
          </a:p>
          <a:p>
            <a:endParaRPr lang="en-US" dirty="0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6" y="723899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6634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Load Path (Wall)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For tall walls (over 10’ in height) both gravity and lateral load paths need to be considered and are more complicated and critical. </a:t>
            </a:r>
          </a:p>
          <a:p>
            <a:r>
              <a:rPr lang="en-US" dirty="0" smtClean="0"/>
              <a:t>Any break in the continuity of these studs creates a “hinge” in the wall, which can easily deform or fail under wind load </a:t>
            </a:r>
            <a:r>
              <a:rPr lang="en-US" dirty="0" smtClean="0"/>
              <a:t>conditions.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304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7754" y="1238932"/>
            <a:ext cx="2999492" cy="3316511"/>
          </a:xfrm>
        </p:spPr>
      </p:pic>
    </p:spTree>
    <p:extLst>
      <p:ext uri="{BB962C8B-B14F-4D97-AF65-F5344CB8AC3E}">
        <p14:creationId xmlns:p14="http://schemas.microsoft.com/office/powerpoint/2010/main" val="2246296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Load Path (Wall)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Not only is there a hinge created in this </a:t>
            </a:r>
            <a:r>
              <a:rPr lang="en-US" dirty="0" smtClean="0"/>
              <a:t>case </a:t>
            </a:r>
            <a:r>
              <a:rPr lang="en-US" dirty="0"/>
              <a:t>but the outward thrust of the rafters also needs to be </a:t>
            </a:r>
            <a:r>
              <a:rPr lang="en-US" dirty="0" smtClean="0"/>
              <a:t>resisted.</a:t>
            </a:r>
            <a:endParaRPr lang="en-US" dirty="0" smtClean="0"/>
          </a:p>
          <a:p>
            <a:r>
              <a:rPr lang="en-US" dirty="0" smtClean="0"/>
              <a:t>It is not clear in the previous picture how this is being </a:t>
            </a:r>
            <a:r>
              <a:rPr lang="en-US" dirty="0" smtClean="0"/>
              <a:t>accomplished.</a:t>
            </a:r>
            <a:endParaRPr lang="en-US" dirty="0"/>
          </a:p>
          <a:p>
            <a:endParaRPr lang="en-US" dirty="0"/>
          </a:p>
        </p:txBody>
      </p:sp>
      <p:pic>
        <p:nvPicPr>
          <p:cNvPr id="2314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73" y="1038225"/>
            <a:ext cx="3886200" cy="352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574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stFloo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5" t="1864" r="15466" b="5199"/>
          <a:stretch/>
        </p:blipFill>
        <p:spPr>
          <a:xfrm>
            <a:off x="4448174" y="333375"/>
            <a:ext cx="4572000" cy="4250028"/>
          </a:xfrm>
        </p:spPr>
      </p:pic>
      <p:sp>
        <p:nvSpPr>
          <p:cNvPr id="4301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04787"/>
            <a:ext cx="4800599" cy="871538"/>
          </a:xfrm>
        </p:spPr>
        <p:txBody>
          <a:bodyPr anchor="ctr">
            <a:noAutofit/>
          </a:bodyPr>
          <a:lstStyle/>
          <a:p>
            <a:r>
              <a:rPr lang="en-US" altLang="en-US" sz="3000" dirty="0"/>
              <a:t>Example: Load Path </a:t>
            </a:r>
            <a:r>
              <a:rPr lang="en-US" altLang="en-US" sz="3000" dirty="0" smtClean="0"/>
              <a:t>(Floor)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952874" cy="35182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In truss construction, loads are typically carried by the outside walls and transferred down to the foundation walls.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With conventional frame construction, loads must be transferred through the interior of the structure.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10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1stFloo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5" t="1864" r="15466" b="5199"/>
          <a:stretch/>
        </p:blipFill>
        <p:spPr>
          <a:xfrm>
            <a:off x="4448174" y="333375"/>
            <a:ext cx="4572000" cy="4250028"/>
          </a:xfrm>
        </p:spPr>
      </p:pic>
      <p:sp>
        <p:nvSpPr>
          <p:cNvPr id="4301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1" y="204787"/>
            <a:ext cx="4905374" cy="871538"/>
          </a:xfrm>
        </p:spPr>
        <p:txBody>
          <a:bodyPr anchor="ctr">
            <a:noAutofit/>
          </a:bodyPr>
          <a:lstStyle/>
          <a:p>
            <a:r>
              <a:rPr lang="en-US" altLang="en-US" sz="3000" dirty="0"/>
              <a:t>Example: Load Path (Floor)</a:t>
            </a:r>
            <a:endParaRPr lang="en-US" altLang="en-US" sz="3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933824" cy="351829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/>
              <a:t>This can lead to large concentrated loads transferred through interior walls.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Loads </a:t>
            </a:r>
            <a:r>
              <a:rPr lang="en-US" altLang="en-US" sz="2400" dirty="0"/>
              <a:t>cannot be terminated on or, even worse, between floor framing elements without specific engineering considerations</a:t>
            </a:r>
            <a:r>
              <a:rPr lang="en-US" alt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3" descr="2ndFl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12" b="81633" l="32089" r="752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29745" r="26022" b="19056"/>
          <a:stretch/>
        </p:blipFill>
        <p:spPr>
          <a:xfrm>
            <a:off x="5573139" y="1615494"/>
            <a:ext cx="2724912" cy="2346563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54134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AllFloors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r="15173" b="3772"/>
          <a:stretch/>
        </p:blipFill>
        <p:spPr>
          <a:xfrm>
            <a:off x="4438210" y="280988"/>
            <a:ext cx="4572000" cy="4352745"/>
          </a:xfrm>
        </p:spPr>
      </p:pic>
      <p:sp>
        <p:nvSpPr>
          <p:cNvPr id="4301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1" y="204787"/>
            <a:ext cx="4714874" cy="871538"/>
          </a:xfrm>
        </p:spPr>
        <p:txBody>
          <a:bodyPr anchor="ctr">
            <a:noAutofit/>
          </a:bodyPr>
          <a:lstStyle/>
          <a:p>
            <a:r>
              <a:rPr lang="en-US" altLang="en-US" sz="3000" dirty="0"/>
              <a:t>Example: Load Path (Floor)</a:t>
            </a:r>
            <a:endParaRPr lang="en-US" altLang="en-US" sz="30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981009" cy="355740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200" dirty="0"/>
              <a:t>In this house plan, very few framing elements stack from level to </a:t>
            </a:r>
            <a:r>
              <a:rPr lang="en-US" altLang="en-US" sz="2200" dirty="0" smtClean="0"/>
              <a:t>level.</a:t>
            </a:r>
            <a:endParaRPr lang="en-US" alt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200" dirty="0" smtClean="0"/>
              <a:t>The </a:t>
            </a:r>
            <a:r>
              <a:rPr lang="en-US" altLang="en-US" sz="2200" dirty="0"/>
              <a:t>loads shown are approximate and reflect a </a:t>
            </a:r>
            <a:r>
              <a:rPr lang="en-US" altLang="en-US" sz="2200" dirty="0" smtClean="0"/>
              <a:t>20 </a:t>
            </a:r>
            <a:r>
              <a:rPr lang="en-US" altLang="en-US" sz="2200" dirty="0" err="1" smtClean="0"/>
              <a:t>psf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live or snow load and a 10 psf dead load. </a:t>
            </a:r>
            <a:endParaRPr lang="en-US" alt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200" dirty="0" smtClean="0"/>
              <a:t>Loads </a:t>
            </a:r>
            <a:r>
              <a:rPr lang="en-US" altLang="en-US" sz="2200" dirty="0"/>
              <a:t>will vary depending on snow load and details of the framing.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46925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llFloors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r="15173" b="3772"/>
          <a:stretch/>
        </p:blipFill>
        <p:spPr>
          <a:xfrm>
            <a:off x="4461908" y="261494"/>
            <a:ext cx="4460626" cy="4246712"/>
          </a:xfrm>
        </p:spPr>
      </p:pic>
      <p:sp>
        <p:nvSpPr>
          <p:cNvPr id="4301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1" y="204787"/>
            <a:ext cx="4467224" cy="871538"/>
          </a:xfrm>
        </p:spPr>
        <p:txBody>
          <a:bodyPr anchor="ctr">
            <a:noAutofit/>
          </a:bodyPr>
          <a:lstStyle/>
          <a:p>
            <a:r>
              <a:rPr lang="en-US" altLang="en-US" sz="3000" dirty="0" smtClean="0"/>
              <a:t>Example: Load Path (Floor)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933824" cy="35182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/>
              <a:t>With few walls stacking or crossing, very few points exist to take roof loads down to the </a:t>
            </a:r>
            <a:r>
              <a:rPr lang="en-US" altLang="en-US" sz="2400" dirty="0" smtClean="0"/>
              <a:t>foundation. </a:t>
            </a:r>
            <a:endParaRPr lang="en-US" alt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The stack points that </a:t>
            </a:r>
            <a:r>
              <a:rPr lang="en-US" altLang="en-US" sz="2400" dirty="0"/>
              <a:t>do exist are not in useful locations.</a:t>
            </a:r>
          </a:p>
        </p:txBody>
      </p:sp>
    </p:spTree>
    <p:extLst>
      <p:ext uri="{BB962C8B-B14F-4D97-AF65-F5344CB8AC3E}">
        <p14:creationId xmlns:p14="http://schemas.microsoft.com/office/powerpoint/2010/main" val="2263648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Conventional Framing Problem Areas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Additional </a:t>
            </a:r>
            <a:r>
              <a:rPr lang="en-US" altLang="en-US" dirty="0" smtClean="0"/>
              <a:t>areas to watch closely:</a:t>
            </a:r>
          </a:p>
          <a:p>
            <a:pPr lvl="1"/>
            <a:r>
              <a:rPr lang="en-US" altLang="en-US" dirty="0" smtClean="0"/>
              <a:t>Connections</a:t>
            </a:r>
            <a:endParaRPr lang="en-US" altLang="en-US" dirty="0"/>
          </a:p>
          <a:p>
            <a:pPr lvl="1"/>
            <a:r>
              <a:rPr lang="en-US" altLang="en-US" dirty="0"/>
              <a:t>Supports</a:t>
            </a:r>
          </a:p>
          <a:p>
            <a:pPr lvl="1"/>
            <a:r>
              <a:rPr lang="en-US" altLang="en-US" dirty="0"/>
              <a:t>Structural </a:t>
            </a:r>
            <a:r>
              <a:rPr lang="en-US" altLang="en-US" dirty="0" smtClean="0"/>
              <a:t>member sizing</a:t>
            </a:r>
            <a:endParaRPr lang="en-US" altLang="en-US" dirty="0"/>
          </a:p>
          <a:p>
            <a:pPr lvl="1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80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Background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code allows portions of a structure to be engineered in accordance with the </a:t>
            </a:r>
            <a:r>
              <a:rPr lang="en-US" altLang="en-US" dirty="0" smtClean="0"/>
              <a:t>International Building Code (IBC), </a:t>
            </a:r>
            <a:r>
              <a:rPr lang="en-US" altLang="en-US" dirty="0" smtClean="0"/>
              <a:t>without the entire structure requiring engineering. (</a:t>
            </a:r>
            <a:r>
              <a:rPr lang="en-US" altLang="en-US" dirty="0" smtClean="0">
                <a:hlinkClick r:id="rId2"/>
              </a:rPr>
              <a:t>R301.1.3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This means that some portions of the building may be engineered (e.g. trusses and other components), but the structure may still be able to utilize IRC prescriptive requirements.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Example: </a:t>
            </a:r>
            <a:r>
              <a:rPr lang="en-US" altLang="en-US" dirty="0"/>
              <a:t>Connection </a:t>
            </a:r>
            <a:r>
              <a:rPr lang="en-US" altLang="en-US" dirty="0" smtClean="0"/>
              <a:t>(Floor Sag)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In this example, you can see a post at a corner of an interior wall. It is carrying a significant load from the beam above. </a:t>
            </a:r>
            <a:endParaRPr lang="en-US" dirty="0"/>
          </a:p>
        </p:txBody>
      </p:sp>
      <p:pic>
        <p:nvPicPr>
          <p:cNvPr id="2334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83689"/>
            <a:ext cx="4038600" cy="262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484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Connection (Floor Sag)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In the photo on the right, you can see this post rests on two different bottom </a:t>
            </a:r>
            <a:r>
              <a:rPr lang="en-US" altLang="en-US" dirty="0" smtClean="0"/>
              <a:t>plates and </a:t>
            </a:r>
            <a:r>
              <a:rPr lang="en-US" altLang="en-US" dirty="0"/>
              <a:t>the floor appears to be </a:t>
            </a:r>
            <a:r>
              <a:rPr lang="en-US" altLang="en-US" dirty="0" smtClean="0"/>
              <a:t>sagging.</a:t>
            </a:r>
            <a:endParaRPr lang="en-US" altLang="en-US" dirty="0" smtClean="0"/>
          </a:p>
          <a:p>
            <a:r>
              <a:rPr lang="en-US" altLang="en-US" dirty="0" smtClean="0"/>
              <a:t>This </a:t>
            </a:r>
            <a:r>
              <a:rPr lang="en-US" altLang="en-US" dirty="0"/>
              <a:t>is a case where the roof loads applied to the floors were not considered – thus the sag.</a:t>
            </a:r>
          </a:p>
          <a:p>
            <a:endParaRPr lang="en-US" dirty="0"/>
          </a:p>
        </p:txBody>
      </p:sp>
      <p:pic>
        <p:nvPicPr>
          <p:cNvPr id="2334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4709"/>
            <a:ext cx="4038600" cy="238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323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Connection (Floor Sag)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dirty="0" smtClean="0"/>
              <a:t>In </a:t>
            </a:r>
            <a:r>
              <a:rPr lang="en-US" altLang="en-US" dirty="0"/>
              <a:t>this photo, we can see a fairly clear sag in the floor at this post in a wall. </a:t>
            </a:r>
            <a:endParaRPr lang="en-US" altLang="en-US" dirty="0" smtClean="0"/>
          </a:p>
          <a:p>
            <a:r>
              <a:rPr lang="en-US" altLang="en-US" dirty="0" smtClean="0"/>
              <a:t>This </a:t>
            </a:r>
            <a:r>
              <a:rPr lang="en-US" altLang="en-US" dirty="0"/>
              <a:t>demonstrates </a:t>
            </a:r>
            <a:r>
              <a:rPr lang="en-US" altLang="en-US" dirty="0" smtClean="0"/>
              <a:t>that, </a:t>
            </a:r>
            <a:r>
              <a:rPr lang="en-US" altLang="en-US" dirty="0"/>
              <a:t>if the path for these loads is not considered all the way down to a foundation element, there can easily be deflection problems, or low points in </a:t>
            </a:r>
            <a:r>
              <a:rPr lang="en-US" altLang="en-US" dirty="0" smtClean="0"/>
              <a:t>floors </a:t>
            </a:r>
            <a:r>
              <a:rPr lang="en-US" altLang="en-US" dirty="0"/>
              <a:t>and possibly failure. </a:t>
            </a:r>
            <a:endParaRPr lang="en-US" altLang="en-US" dirty="0" smtClean="0"/>
          </a:p>
          <a:p>
            <a:r>
              <a:rPr lang="en-US" altLang="en-US" dirty="0" smtClean="0"/>
              <a:t>Again</a:t>
            </a:r>
            <a:r>
              <a:rPr lang="en-US" altLang="en-US" dirty="0"/>
              <a:t>, in this case the roof loads applied to the floors were not considered – thus the sag. </a:t>
            </a:r>
          </a:p>
        </p:txBody>
      </p:sp>
      <p:pic>
        <p:nvPicPr>
          <p:cNvPr id="2344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6451"/>
            <a:ext cx="4038600" cy="228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164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Connection </a:t>
            </a:r>
            <a:r>
              <a:rPr lang="en-US" altLang="en-US" dirty="0" smtClean="0"/>
              <a:t>(Power Blocking)</a:t>
            </a:r>
          </a:p>
        </p:txBody>
      </p:sp>
      <p:sp>
        <p:nvSpPr>
          <p:cNvPr id="21944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altLang="en-US" sz="2000" dirty="0" smtClean="0"/>
              <a:t>The </a:t>
            </a:r>
            <a:r>
              <a:rPr lang="en-US" altLang="en-US" sz="2000" dirty="0"/>
              <a:t>IRC includes fastener requirements for </a:t>
            </a:r>
            <a:r>
              <a:rPr lang="en-US" altLang="en-US" sz="2000" dirty="0" smtClean="0"/>
              <a:t>conventional </a:t>
            </a:r>
            <a:r>
              <a:rPr lang="en-US" altLang="en-US" sz="2000" dirty="0"/>
              <a:t>construction within the scope of the code. </a:t>
            </a:r>
            <a:endParaRPr lang="en-US" altLang="en-US" sz="2000" dirty="0" smtClean="0"/>
          </a:p>
          <a:p>
            <a:r>
              <a:rPr lang="en-US" altLang="en-US" sz="2000" dirty="0" smtClean="0"/>
              <a:t>Problems may arise where </a:t>
            </a:r>
            <a:r>
              <a:rPr lang="en-US" altLang="en-US" sz="2000" dirty="0"/>
              <a:t>there is end-grain nailing or where multiple members are joined. </a:t>
            </a:r>
            <a:endParaRPr lang="en-US" altLang="en-US" sz="2000" dirty="0" smtClean="0"/>
          </a:p>
          <a:p>
            <a:r>
              <a:rPr lang="en-US" altLang="en-US" sz="2000" dirty="0" smtClean="0"/>
              <a:t>For </a:t>
            </a:r>
            <a:r>
              <a:rPr lang="en-US" altLang="en-US" sz="2000" dirty="0"/>
              <a:t>example, nailing details like the one </a:t>
            </a:r>
            <a:r>
              <a:rPr lang="en-US" altLang="en-US" sz="2000" dirty="0" smtClean="0"/>
              <a:t>at right may </a:t>
            </a:r>
            <a:r>
              <a:rPr lang="en-US" altLang="en-US" sz="2000" dirty="0"/>
              <a:t>or may not be sufficient, depending on </a:t>
            </a:r>
            <a:r>
              <a:rPr lang="en-US" altLang="en-US" sz="2000" dirty="0" smtClean="0"/>
              <a:t>conditions.</a:t>
            </a:r>
          </a:p>
        </p:txBody>
      </p:sp>
      <p:pic>
        <p:nvPicPr>
          <p:cNvPr id="10" name="Picture 4" descr="CIMG07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82712"/>
            <a:ext cx="4038600" cy="30289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223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Connection (Power Blocking)</a:t>
            </a:r>
            <a:endParaRPr lang="en-US" altLang="en-US" dirty="0" smtClean="0"/>
          </a:p>
        </p:txBody>
      </p:sp>
      <p:sp>
        <p:nvSpPr>
          <p:cNvPr id="219443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dirty="0" smtClean="0"/>
              <a:t>“Power Blocking” is </a:t>
            </a:r>
            <a:r>
              <a:rPr lang="en-US" altLang="en-US" dirty="0"/>
              <a:t>not addressed or approved by the building code. </a:t>
            </a:r>
            <a:endParaRPr lang="en-US" altLang="en-US" dirty="0" smtClean="0"/>
          </a:p>
          <a:p>
            <a:r>
              <a:rPr lang="en-US" altLang="en-US" dirty="0" smtClean="0"/>
              <a:t>In </a:t>
            </a:r>
            <a:r>
              <a:rPr lang="en-US" altLang="en-US" dirty="0"/>
              <a:t>some cases, engineered design may be required. </a:t>
            </a:r>
            <a:endParaRPr lang="en-US" altLang="en-US" dirty="0" smtClean="0"/>
          </a:p>
          <a:p>
            <a:r>
              <a:rPr lang="en-US" altLang="en-US" dirty="0" smtClean="0"/>
              <a:t>With </a:t>
            </a:r>
            <a:r>
              <a:rPr lang="en-US" altLang="en-US" dirty="0"/>
              <a:t>trusses, much shorter end jacks are made to have a mechanical connection. </a:t>
            </a:r>
            <a:endParaRPr lang="en-US" altLang="en-US" dirty="0" smtClean="0"/>
          </a:p>
          <a:p>
            <a:r>
              <a:rPr lang="en-US" altLang="en-US" dirty="0" smtClean="0"/>
              <a:t>Even </a:t>
            </a:r>
            <a:r>
              <a:rPr lang="en-US" altLang="en-US" dirty="0"/>
              <a:t>where the code does cover a specific situation, it is often difficult to inspect whether the fasteners used meet code.</a:t>
            </a:r>
          </a:p>
        </p:txBody>
      </p:sp>
      <p:pic>
        <p:nvPicPr>
          <p:cNvPr id="9" name="Picture 4" descr="Valley nailed off at e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0987"/>
            <a:ext cx="4038600" cy="2692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5995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Connection </a:t>
            </a:r>
            <a:r>
              <a:rPr lang="en-US" altLang="en-US" dirty="0" smtClean="0"/>
              <a:t>(Roofs)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200151"/>
            <a:ext cx="3590925" cy="339447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A basic problem of inspecting nailed connections is knowing whether the nails meet the code’s fastener schedules. </a:t>
            </a:r>
            <a:endParaRPr lang="en-US" altLang="en-US" dirty="0" smtClean="0"/>
          </a:p>
          <a:p>
            <a:r>
              <a:rPr lang="en-US" altLang="en-US" dirty="0" smtClean="0"/>
              <a:t>IRC Table R602.3(1) addresses a number of roof </a:t>
            </a:r>
            <a:r>
              <a:rPr lang="en-US" altLang="en-US" dirty="0"/>
              <a:t>framing </a:t>
            </a:r>
            <a:r>
              <a:rPr lang="en-US" altLang="en-US" dirty="0" smtClean="0"/>
              <a:t>items</a:t>
            </a:r>
          </a:p>
        </p:txBody>
      </p:sp>
      <p:pic>
        <p:nvPicPr>
          <p:cNvPr id="46084" name="Picture 4" descr="Roof Conn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2861072"/>
            <a:ext cx="5029200" cy="17344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883066"/>
            <a:ext cx="2743200" cy="186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043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Connection (</a:t>
            </a:r>
            <a:r>
              <a:rPr lang="en-US" altLang="en-US" dirty="0" smtClean="0"/>
              <a:t>Roof Diaphragm)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/>
              <a:t>The heel connection at right was made in the plant, avoiding the difficulty of correctly connecting rafters to </a:t>
            </a:r>
            <a:r>
              <a:rPr lang="en-US" altLang="en-US" dirty="0" smtClean="0"/>
              <a:t>joists as in conventional construction. </a:t>
            </a:r>
            <a:endParaRPr lang="en-US" altLang="en-US" dirty="0"/>
          </a:p>
          <a:p>
            <a:r>
              <a:rPr lang="en-US" altLang="en-US" dirty="0" smtClean="0"/>
              <a:t>With </a:t>
            </a:r>
            <a:r>
              <a:rPr lang="en-US" altLang="en-US" dirty="0"/>
              <a:t>trusses, the overall flow of loads is well defined, </a:t>
            </a:r>
            <a:r>
              <a:rPr lang="en-US" altLang="en-US" dirty="0" smtClean="0"/>
              <a:t>so specific </a:t>
            </a:r>
            <a:r>
              <a:rPr lang="en-US" altLang="en-US" dirty="0"/>
              <a:t>mechanical fasteners can be utilized to meet resistance needs. </a:t>
            </a:r>
          </a:p>
          <a:p>
            <a:endParaRPr lang="en-US" dirty="0"/>
          </a:p>
        </p:txBody>
      </p:sp>
      <p:pic>
        <p:nvPicPr>
          <p:cNvPr id="23654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/>
          <a:stretch/>
        </p:blipFill>
        <p:spPr>
          <a:xfrm>
            <a:off x="4648200" y="1351527"/>
            <a:ext cx="4114800" cy="3149646"/>
          </a:xfrm>
        </p:spPr>
      </p:pic>
    </p:spTree>
    <p:extLst>
      <p:ext uri="{BB962C8B-B14F-4D97-AF65-F5344CB8AC3E}">
        <p14:creationId xmlns:p14="http://schemas.microsoft.com/office/powerpoint/2010/main" val="823142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Connection </a:t>
            </a:r>
            <a:r>
              <a:rPr lang="en-US" altLang="en-US" dirty="0" smtClean="0"/>
              <a:t>(Hip Rafters)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This connection is probably not adequate. </a:t>
            </a:r>
            <a:endParaRPr lang="en-US" dirty="0" smtClean="0"/>
          </a:p>
          <a:p>
            <a:r>
              <a:rPr lang="en-US" dirty="0" smtClean="0"/>
              <a:t>Trying </a:t>
            </a:r>
            <a:r>
              <a:rPr lang="en-US" dirty="0"/>
              <a:t>to attach 5 members to the end of the ridge would require so many nails it would cause splitting in the ridge. </a:t>
            </a:r>
            <a:endParaRPr lang="en-US" dirty="0" smtClean="0"/>
          </a:p>
          <a:p>
            <a:r>
              <a:rPr lang="en-US" dirty="0" smtClean="0"/>
              <a:t>End and edge distance </a:t>
            </a:r>
            <a:r>
              <a:rPr lang="en-US" dirty="0"/>
              <a:t>limits on proper nailing would be </a:t>
            </a:r>
            <a:r>
              <a:rPr lang="en-US" dirty="0" smtClean="0"/>
              <a:t>violated. </a:t>
            </a:r>
          </a:p>
          <a:p>
            <a:r>
              <a:rPr lang="en-US" dirty="0" smtClean="0"/>
              <a:t>This </a:t>
            </a:r>
            <a:r>
              <a:rPr lang="en-US" dirty="0"/>
              <a:t>joint as built is also weakened by the gap between these two members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406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55747"/>
            <a:ext cx="4038600" cy="228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828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Connection (Hip Rafters)</a:t>
            </a:r>
            <a:endParaRPr lang="en-US" alt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With structural building components, connections where multiple members are joined are typically made with engineered mechanical fasteners. </a:t>
            </a:r>
          </a:p>
          <a:p>
            <a:endParaRPr lang="en-US" dirty="0"/>
          </a:p>
        </p:txBody>
      </p:sp>
      <p:pic>
        <p:nvPicPr>
          <p:cNvPr id="18" name="Picture 5" descr="IMG_03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26475"/>
            <a:ext cx="4038600" cy="227472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HJA26_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270249"/>
            <a:ext cx="1371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schemeClr val="tx1">
                <a:alpha val="4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120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</a:t>
            </a:r>
            <a:r>
              <a:rPr lang="en-US" altLang="en-US" dirty="0" smtClean="0"/>
              <a:t>Support (Bearing)</a:t>
            </a:r>
          </a:p>
        </p:txBody>
      </p:sp>
      <p:sp>
        <p:nvSpPr>
          <p:cNvPr id="21964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dirty="0"/>
              <a:t>Inadequate bearing supports are another problem </a:t>
            </a:r>
            <a:r>
              <a:rPr lang="en-US" altLang="en-US" dirty="0" smtClean="0"/>
              <a:t>in conventional construction. </a:t>
            </a:r>
            <a:endParaRPr lang="en-US" altLang="en-US" dirty="0"/>
          </a:p>
          <a:p>
            <a:r>
              <a:rPr lang="en-US" altLang="en-US" dirty="0" smtClean="0"/>
              <a:t>A structural </a:t>
            </a:r>
            <a:r>
              <a:rPr lang="en-US" altLang="en-US" dirty="0"/>
              <a:t>bearing </a:t>
            </a:r>
            <a:r>
              <a:rPr lang="en-US" altLang="en-US" dirty="0" smtClean="0"/>
              <a:t>element must carry a </a:t>
            </a:r>
            <a:r>
              <a:rPr lang="en-US" altLang="en-US" dirty="0"/>
              <a:t>structural member’s gravity or uplift loads to the foundation. </a:t>
            </a:r>
            <a:endParaRPr lang="en-US" altLang="en-US" dirty="0" smtClean="0"/>
          </a:p>
          <a:p>
            <a:r>
              <a:rPr lang="en-US" altLang="en-US" dirty="0" smtClean="0"/>
              <a:t>The bearing element must also be able to carry any concentrated or lateral loads parallel or perpendicular to the bearing member.</a:t>
            </a:r>
          </a:p>
          <a:p>
            <a:endParaRPr lang="en-US" altLang="en-US" dirty="0" smtClean="0"/>
          </a:p>
        </p:txBody>
      </p:sp>
      <p:pic>
        <p:nvPicPr>
          <p:cNvPr id="13" name="Picture 4" descr="b-1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635125"/>
            <a:ext cx="3886200" cy="201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769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Applications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Structures within the scope of prescriptive code compliance include: </a:t>
            </a:r>
          </a:p>
          <a:p>
            <a:pPr lvl="1"/>
            <a:r>
              <a:rPr lang="en-US" altLang="en-US" dirty="0" smtClean="0"/>
              <a:t>Detached </a:t>
            </a:r>
            <a:r>
              <a:rPr lang="en-US" altLang="en-US" dirty="0"/>
              <a:t>one- and two-family dwellings and townhouses with separate means of egress [R101.2]</a:t>
            </a:r>
          </a:p>
          <a:p>
            <a:pPr lvl="1"/>
            <a:r>
              <a:rPr lang="en-US" altLang="en-US" dirty="0" smtClean="0"/>
              <a:t>Light-frame </a:t>
            </a:r>
            <a:r>
              <a:rPr lang="en-US" altLang="en-US" dirty="0"/>
              <a:t>construction (platform or balloon frame) [R301.1.2]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0080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Example: </a:t>
            </a:r>
            <a:r>
              <a:rPr lang="en-US" altLang="en-US" dirty="0" smtClean="0"/>
              <a:t>Support (Bearing)</a:t>
            </a:r>
            <a:endParaRPr lang="en-US" altLang="en-US" b="0" dirty="0" smtClean="0"/>
          </a:p>
        </p:txBody>
      </p:sp>
      <p:sp>
        <p:nvSpPr>
          <p:cNvPr id="2196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199" y="1200151"/>
            <a:ext cx="4562476" cy="3394472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 dirty="0" smtClean="0"/>
              <a:t>Braces </a:t>
            </a:r>
            <a:r>
              <a:rPr lang="en-US" altLang="en-US" dirty="0"/>
              <a:t>often connect to the top edge of LVL or conventional lumber beams. </a:t>
            </a:r>
            <a:endParaRPr lang="en-US" altLang="en-US" dirty="0" smtClean="0"/>
          </a:p>
          <a:p>
            <a:r>
              <a:rPr lang="en-US" altLang="en-US" dirty="0" smtClean="0"/>
              <a:t>Beam span </a:t>
            </a:r>
            <a:r>
              <a:rPr lang="en-US" altLang="en-US" dirty="0"/>
              <a:t>tables are </a:t>
            </a:r>
            <a:r>
              <a:rPr lang="en-US" altLang="en-US" dirty="0" smtClean="0"/>
              <a:t>typically not accurate when braces are used because the tables assume:</a:t>
            </a:r>
          </a:p>
          <a:p>
            <a:pPr lvl="1"/>
            <a:r>
              <a:rPr lang="en-US" altLang="en-US" dirty="0" smtClean="0"/>
              <a:t>Uniform loads only, while the braces apply concentrated loads to the beam</a:t>
            </a:r>
          </a:p>
          <a:p>
            <a:pPr lvl="1"/>
            <a:r>
              <a:rPr lang="en-US" altLang="en-US" dirty="0" smtClean="0"/>
              <a:t>Full </a:t>
            </a:r>
            <a:r>
              <a:rPr lang="en-US" altLang="en-US" dirty="0"/>
              <a:t>top edge support </a:t>
            </a:r>
            <a:r>
              <a:rPr lang="en-US" altLang="en-US" dirty="0" smtClean="0"/>
              <a:t>is present (to </a:t>
            </a:r>
            <a:r>
              <a:rPr lang="en-US" altLang="en-US" dirty="0"/>
              <a:t>prevent torsional </a:t>
            </a:r>
            <a:r>
              <a:rPr lang="en-US" altLang="en-US" dirty="0" smtClean="0"/>
              <a:t>buckling)</a:t>
            </a:r>
          </a:p>
          <a:p>
            <a:r>
              <a:rPr lang="en-US" altLang="en-US" dirty="0" smtClean="0"/>
              <a:t>The </a:t>
            </a:r>
            <a:r>
              <a:rPr lang="en-US" altLang="en-US" dirty="0"/>
              <a:t>top edge of </a:t>
            </a:r>
            <a:r>
              <a:rPr lang="en-US" altLang="en-US" dirty="0" smtClean="0"/>
              <a:t>the LVL at right is </a:t>
            </a:r>
            <a:r>
              <a:rPr lang="en-US" altLang="en-US" dirty="0"/>
              <a:t>not braced. </a:t>
            </a:r>
            <a:endParaRPr lang="en-US" altLang="en-US" dirty="0" smtClean="0"/>
          </a:p>
          <a:p>
            <a:r>
              <a:rPr lang="en-US" altLang="en-US" dirty="0" smtClean="0"/>
              <a:t>In </a:t>
            </a:r>
            <a:r>
              <a:rPr lang="en-US" altLang="en-US" dirty="0"/>
              <a:t>fact, the braces supporting the purlin run into the LVL at an angle, increasing buckling forces on it.</a:t>
            </a:r>
          </a:p>
          <a:p>
            <a:endParaRPr lang="en-US" altLang="en-US" dirty="0" smtClean="0"/>
          </a:p>
        </p:txBody>
      </p:sp>
      <p:pic>
        <p:nvPicPr>
          <p:cNvPr id="23961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r="1"/>
          <a:stretch/>
        </p:blipFill>
        <p:spPr bwMode="auto">
          <a:xfrm>
            <a:off x="5210174" y="1597320"/>
            <a:ext cx="3819523" cy="232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7216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Support (Rafter)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/>
              <a:t>This is an example of inadequate support of a valley rafter bearing on an unsupported beam.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23" y="1539969"/>
            <a:ext cx="3682303" cy="221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826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Support (Rafter)</a:t>
            </a:r>
            <a:endParaRPr lang="en-US" altLang="en-US" dirty="0" smtClean="0"/>
          </a:p>
        </p:txBody>
      </p:sp>
      <p:sp>
        <p:nvSpPr>
          <p:cNvPr id="50179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The photo on the right shows the end of a ridge beam for a dormer bearing on a 2x4. </a:t>
            </a:r>
            <a:endParaRPr lang="en-US" altLang="en-US" dirty="0" smtClean="0"/>
          </a:p>
          <a:p>
            <a:r>
              <a:rPr lang="en-US" altLang="en-US" dirty="0" smtClean="0"/>
              <a:t>These </a:t>
            </a:r>
            <a:r>
              <a:rPr lang="en-US" altLang="en-US" dirty="0"/>
              <a:t>problems of structural support in conventionally framed roofs tend to appear more often in complex and large roofs. </a:t>
            </a:r>
          </a:p>
          <a:p>
            <a:endParaRPr lang="en-US" altLang="en-US" dirty="0" smtClean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549" y="1882115"/>
            <a:ext cx="4035902" cy="203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3143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Example: Support </a:t>
            </a:r>
            <a:r>
              <a:rPr lang="en-US" altLang="en-US" dirty="0" smtClean="0"/>
              <a:t>(Rafter)</a:t>
            </a:r>
            <a:endParaRPr lang="en-US" altLang="en-US" dirty="0"/>
          </a:p>
        </p:txBody>
      </p:sp>
      <p:sp>
        <p:nvSpPr>
          <p:cNvPr id="50179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/>
              <a:t>The design of roofs of almost any complexity or size, however, can be accommodated fairly simply with trusses. </a:t>
            </a:r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/>
              <a:t>Truss Placement Diagram shows how these are laid out, and there is no guesswork on the jobsite about how the roof is to be adequately structurally supported.  </a:t>
            </a:r>
          </a:p>
          <a:p>
            <a:endParaRPr lang="en-US" altLang="en-US" dirty="0" smtClean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/>
          <a:stretch/>
        </p:blipFill>
        <p:spPr bwMode="auto">
          <a:xfrm>
            <a:off x="4572000" y="1215708"/>
            <a:ext cx="4572000" cy="307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660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</a:t>
            </a:r>
            <a:r>
              <a:rPr lang="en-US" altLang="en-US" dirty="0" smtClean="0"/>
              <a:t>Support (Header)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This is a field example of a very common “Unbraced Garage Door Header”. </a:t>
            </a:r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/>
              <a:t>beam spans a </a:t>
            </a:r>
            <a:r>
              <a:rPr lang="en-US" altLang="en-US" dirty="0" smtClean="0"/>
              <a:t>18’-3” rough </a:t>
            </a:r>
            <a:r>
              <a:rPr lang="en-US" altLang="en-US" dirty="0"/>
              <a:t>opening with a </a:t>
            </a:r>
            <a:r>
              <a:rPr lang="en-US" altLang="en-US" dirty="0" smtClean="0"/>
              <a:t>2’-6” cripple </a:t>
            </a:r>
            <a:r>
              <a:rPr lang="en-US" altLang="en-US" dirty="0"/>
              <a:t>wall on top and </a:t>
            </a:r>
            <a:r>
              <a:rPr lang="en-US" altLang="en-US" dirty="0" smtClean="0"/>
              <a:t>24’-0” roof </a:t>
            </a:r>
            <a:r>
              <a:rPr lang="en-US" altLang="en-US" dirty="0"/>
              <a:t>trusses at a 6/12 roof pitch on top of the cripple wall. </a:t>
            </a:r>
            <a:endParaRPr lang="en-US" dirty="0"/>
          </a:p>
        </p:txBody>
      </p:sp>
      <p:pic>
        <p:nvPicPr>
          <p:cNvPr id="10" name="Picture 3" descr="Dropped-Head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382712"/>
            <a:ext cx="4038600" cy="30289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788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Example: Support (Header)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 smtClean="0"/>
              <a:t>The </a:t>
            </a:r>
            <a:r>
              <a:rPr lang="en-US" altLang="en-US" dirty="0"/>
              <a:t>beam has no lateral support at its top to prevent it from buckling laterally. </a:t>
            </a:r>
            <a:endParaRPr lang="en-US" altLang="en-US" dirty="0" smtClean="0"/>
          </a:p>
          <a:p>
            <a:r>
              <a:rPr lang="en-US" altLang="en-US" dirty="0" smtClean="0"/>
              <a:t>In </a:t>
            </a:r>
            <a:r>
              <a:rPr lang="en-US" altLang="en-US" dirty="0"/>
              <a:t>situations like this, the beam should be located above the cripple wall to receive lateral support from the roof framing above.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861" y="1200150"/>
            <a:ext cx="2613278" cy="339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6499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Structural Member Sizing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Another problem </a:t>
            </a:r>
            <a:r>
              <a:rPr lang="en-US" dirty="0" smtClean="0"/>
              <a:t>is </a:t>
            </a:r>
            <a:r>
              <a:rPr lang="en-US" dirty="0"/>
              <a:t>the proper sizing of structural </a:t>
            </a:r>
            <a:r>
              <a:rPr lang="en-US" dirty="0" smtClean="0"/>
              <a:t>members. </a:t>
            </a:r>
            <a:endParaRPr lang="en-US" dirty="0" smtClean="0"/>
          </a:p>
          <a:p>
            <a:r>
              <a:rPr lang="en-US" dirty="0" smtClean="0"/>
              <a:t>The roof at right has 2x8 </a:t>
            </a:r>
            <a:r>
              <a:rPr lang="en-US" dirty="0"/>
              <a:t>#2 </a:t>
            </a:r>
            <a:r>
              <a:rPr lang="en-US" dirty="0" smtClean="0"/>
              <a:t>SYP rafters </a:t>
            </a:r>
            <a:r>
              <a:rPr lang="en-US" dirty="0"/>
              <a:t>spanning </a:t>
            </a:r>
            <a:r>
              <a:rPr lang="en-US" dirty="0" smtClean="0"/>
              <a:t>15’ at 24” o.c. </a:t>
            </a:r>
          </a:p>
          <a:p>
            <a:r>
              <a:rPr lang="en-US" dirty="0" smtClean="0"/>
              <a:t>Per </a:t>
            </a:r>
            <a:r>
              <a:rPr lang="en-US" dirty="0"/>
              <a:t>the IRC, the maximum span for rafters of this material in this situation is typically </a:t>
            </a:r>
            <a:r>
              <a:rPr lang="en-US" dirty="0" smtClean="0"/>
              <a:t>15’-10”. </a:t>
            </a:r>
          </a:p>
          <a:p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 smtClean="0"/>
              <a:t>there are no ceiling joists at the bottom of the attic space or other method of resisting the outward </a:t>
            </a:r>
            <a:r>
              <a:rPr lang="en-US" dirty="0"/>
              <a:t>push of the </a:t>
            </a:r>
            <a:r>
              <a:rPr lang="en-US" dirty="0" smtClean="0"/>
              <a:t>rafters.</a:t>
            </a:r>
          </a:p>
        </p:txBody>
      </p:sp>
      <p:pic>
        <p:nvPicPr>
          <p:cNvPr id="10" name="Picture 3" descr="roof rftr on kneewall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82712"/>
            <a:ext cx="4038600" cy="30289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712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Structural Member Sizing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tabulated rafter spans assume that ceiling joists are </a:t>
            </a:r>
            <a:r>
              <a:rPr lang="en-US" dirty="0" smtClean="0"/>
              <a:t>present at </a:t>
            </a:r>
            <a:r>
              <a:rPr lang="en-US" dirty="0"/>
              <a:t>the bottom of the attic space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Because of the extra </a:t>
            </a:r>
            <a:r>
              <a:rPr lang="en-US" dirty="0"/>
              <a:t>bending force </a:t>
            </a:r>
            <a:r>
              <a:rPr lang="en-US" dirty="0" smtClean="0"/>
              <a:t>induced </a:t>
            </a:r>
            <a:r>
              <a:rPr lang="en-US" dirty="0"/>
              <a:t>in the </a:t>
            </a:r>
            <a:r>
              <a:rPr lang="en-US" dirty="0" smtClean="0"/>
              <a:t>rafter, </a:t>
            </a:r>
            <a:r>
              <a:rPr lang="en-US" dirty="0"/>
              <a:t>the </a:t>
            </a:r>
            <a:r>
              <a:rPr lang="en-US" dirty="0" smtClean="0"/>
              <a:t>maximum rafter </a:t>
            </a:r>
            <a:r>
              <a:rPr lang="en-US" dirty="0"/>
              <a:t>spans </a:t>
            </a:r>
            <a:r>
              <a:rPr lang="en-US" dirty="0" smtClean="0"/>
              <a:t>must be reduced. </a:t>
            </a:r>
            <a:endParaRPr lang="en-US" dirty="0"/>
          </a:p>
          <a:p>
            <a:r>
              <a:rPr lang="en-US" dirty="0" smtClean="0"/>
              <a:t>When </a:t>
            </a:r>
            <a:r>
              <a:rPr lang="en-US" dirty="0"/>
              <a:t>ceiling joists or rafter ties are </a:t>
            </a:r>
            <a:r>
              <a:rPr lang="en-US" dirty="0" smtClean="0"/>
              <a:t>located higher in the attic space, </a:t>
            </a:r>
            <a:r>
              <a:rPr lang="en-US" dirty="0"/>
              <a:t>the maximum rafter spans shall be multiplied by </a:t>
            </a:r>
            <a:r>
              <a:rPr lang="en-US" dirty="0" smtClean="0"/>
              <a:t>adjustment factors.</a:t>
            </a:r>
            <a:endParaRPr lang="en-US" dirty="0"/>
          </a:p>
          <a:p>
            <a:endParaRPr lang="en-US" dirty="0"/>
          </a:p>
        </p:txBody>
      </p:sp>
      <p:pic>
        <p:nvPicPr>
          <p:cNvPr id="2385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11683"/>
            <a:ext cx="4038600" cy="19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7580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Roofs – Structural Member Sizing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000" dirty="0" smtClean="0"/>
              <a:t>Some finger-jointed </a:t>
            </a:r>
            <a:r>
              <a:rPr lang="en-US" altLang="en-US" sz="2000" dirty="0"/>
              <a:t>lumber may be used in rafters and trusses. </a:t>
            </a:r>
          </a:p>
          <a:p>
            <a:r>
              <a:rPr lang="en-US" altLang="en-US" sz="2000" dirty="0" smtClean="0"/>
              <a:t>If </a:t>
            </a:r>
            <a:r>
              <a:rPr lang="en-US" altLang="en-US" sz="2000" dirty="0"/>
              <a:t>stamped “vertical use only”, </a:t>
            </a:r>
            <a:r>
              <a:rPr lang="en-US" altLang="en-US" sz="2000" dirty="0" smtClean="0"/>
              <a:t>the finger-jointed </a:t>
            </a:r>
            <a:r>
              <a:rPr lang="en-US" altLang="en-US" sz="2000" dirty="0"/>
              <a:t>lumber should not be used in horizontal structural applications such as rafters or trusses.</a:t>
            </a:r>
          </a:p>
        </p:txBody>
      </p:sp>
      <p:pic>
        <p:nvPicPr>
          <p:cNvPr id="53252" name="Picture 4" descr="Finger joint raf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471573"/>
            <a:ext cx="4114800" cy="205769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0213" name="Picture 5" descr="Paul-Johnson-slide0044_ima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9"/>
          <a:stretch/>
        </p:blipFill>
        <p:spPr bwMode="auto">
          <a:xfrm>
            <a:off x="4672013" y="2471571"/>
            <a:ext cx="4114800" cy="205769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737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Framing Plan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A </a:t>
            </a:r>
            <a:r>
              <a:rPr lang="en-US" altLang="en-US" dirty="0"/>
              <a:t>framing plan provides information needed by the inspector, and helps avoid many of the ad-hoc framing solutions we see in the field.</a:t>
            </a:r>
          </a:p>
          <a:p>
            <a:r>
              <a:rPr lang="en-US" altLang="en-US" dirty="0" smtClean="0"/>
              <a:t>With truss construction, the Truss Placement Diagram serves this purpose.</a:t>
            </a:r>
          </a:p>
          <a:p>
            <a:r>
              <a:rPr lang="en-US" altLang="en-US" dirty="0" smtClean="0"/>
              <a:t>Often, with stick-framed houses, a framing plan is not provided.</a:t>
            </a:r>
          </a:p>
        </p:txBody>
      </p:sp>
      <p:pic>
        <p:nvPicPr>
          <p:cNvPr id="13" name="Picture 4" descr="Normandie-Ave-Layout-all-b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53" y="846271"/>
            <a:ext cx="4038600" cy="185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200802051632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48" y="2735705"/>
            <a:ext cx="3840969" cy="1961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249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Prescriptive Code Compliance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following three tables list additional criteria the structure must meet with respect to loads and geometry:</a:t>
            </a:r>
          </a:p>
        </p:txBody>
      </p:sp>
    </p:spTree>
    <p:extLst>
      <p:ext uri="{BB962C8B-B14F-4D97-AF65-F5344CB8AC3E}">
        <p14:creationId xmlns:p14="http://schemas.microsoft.com/office/powerpoint/2010/main" val="6921128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Findings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Inspection of conventional roof framing and all load paths in a structure can be a challenge.</a:t>
            </a:r>
          </a:p>
          <a:p>
            <a:pPr lvl="1"/>
            <a:r>
              <a:rPr lang="en-US" altLang="en-US" dirty="0" smtClean="0"/>
              <a:t>Local education can help everyone understand the code and provide for safer structural performance.  </a:t>
            </a:r>
          </a:p>
        </p:txBody>
      </p:sp>
      <p:pic>
        <p:nvPicPr>
          <p:cNvPr id="7" name="Picture 4" descr="070525-Aries-Post-C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7999"/>
            <a:ext cx="4038600" cy="267837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96099" y="4252912"/>
            <a:ext cx="17621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467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latin typeface="+mn-lt"/>
              </a:rPr>
              <a:t>Source: Aries </a:t>
            </a:r>
            <a:r>
              <a:rPr lang="en-US" altLang="en-US" sz="1200" dirty="0">
                <a:latin typeface="+mn-lt"/>
              </a:rPr>
              <a:t>Engineering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Findings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smtClean="0"/>
              <a:t>Engineered roof truss framing simplifies the creation of a continuous load path that is fully compliant with Section R301.</a:t>
            </a:r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39769"/>
            <a:ext cx="4038600" cy="27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2414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Findings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smtClean="0"/>
              <a:t>Truss Design Drawings (TDD) comply with Sections R802.10.3 and R802.11 where applied loads and load path resistance is explicitly defined on the TDD. </a:t>
            </a:r>
          </a:p>
        </p:txBody>
      </p:sp>
      <p:pic>
        <p:nvPicPr>
          <p:cNvPr id="337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65706"/>
            <a:ext cx="4038600" cy="1462962"/>
          </a:xfrm>
          <a:prstGeom prst="rect">
            <a:avLst/>
          </a:prstGeom>
          <a:noFill/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02" y="3505886"/>
            <a:ext cx="3657600" cy="71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5" t="8690" b="1"/>
          <a:stretch/>
        </p:blipFill>
        <p:spPr bwMode="auto">
          <a:xfrm>
            <a:off x="6355552" y="2536778"/>
            <a:ext cx="2606040" cy="54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7"/>
          <a:stretch/>
        </p:blipFill>
        <p:spPr bwMode="auto">
          <a:xfrm>
            <a:off x="6218392" y="2012950"/>
            <a:ext cx="2743200" cy="60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Findings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 smtClean="0"/>
              <a:t>Bracing </a:t>
            </a:r>
            <a:r>
              <a:rPr lang="en-US" altLang="en-US" dirty="0"/>
              <a:t>and related connections can be found on the TDD and in BCSI. </a:t>
            </a:r>
          </a:p>
          <a:p>
            <a:r>
              <a:rPr lang="en-US" altLang="en-US" dirty="0" smtClean="0"/>
              <a:t>This </a:t>
            </a:r>
            <a:r>
              <a:rPr lang="en-US" altLang="en-US" dirty="0"/>
              <a:t>supports a </a:t>
            </a:r>
            <a:r>
              <a:rPr lang="en-US" altLang="en-US" dirty="0" smtClean="0"/>
              <a:t>code compliant continuous load </a:t>
            </a:r>
            <a:r>
              <a:rPr lang="en-US" altLang="en-US" dirty="0"/>
              <a:t>path </a:t>
            </a:r>
            <a:endParaRPr lang="en-US" altLang="en-US" dirty="0" smtClean="0"/>
          </a:p>
          <a:p>
            <a:pPr lvl="1"/>
            <a:r>
              <a:rPr lang="en-US" altLang="en-US" dirty="0"/>
              <a:t>Uplift and gravity loads flow from the roof, through the permanent restraint/bracing of the structure, to the foundation system</a:t>
            </a:r>
          </a:p>
          <a:p>
            <a:endParaRPr lang="en-US" altLang="en-US" dirty="0"/>
          </a:p>
        </p:txBody>
      </p:sp>
      <p:pic>
        <p:nvPicPr>
          <p:cNvPr id="2068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/>
          <a:stretch/>
        </p:blipFill>
        <p:spPr bwMode="auto">
          <a:xfrm>
            <a:off x="5257800" y="1390374"/>
            <a:ext cx="3886200" cy="6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5" t="8690" b="1"/>
          <a:stretch/>
        </p:blipFill>
        <p:spPr bwMode="auto">
          <a:xfrm>
            <a:off x="5345902" y="2808500"/>
            <a:ext cx="2606040" cy="54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67"/>
          <a:stretch/>
        </p:blipFill>
        <p:spPr bwMode="auto">
          <a:xfrm>
            <a:off x="5258272" y="2247901"/>
            <a:ext cx="2743200" cy="60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B"/>
                </a:solidFill>
              </a14:hiddenFill>
            </a:ext>
            <a:ext uri="{91240B29-F687-4F45-9708-019B960494DF}">
              <a14:hiddenLine xmlns:a14="http://schemas.microsoft.com/office/drawing/2010/main" w="38100" cap="flat" cmpd="sng" algn="ctr">
                <a:solidFill>
                  <a:srgbClr val="00467F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6852" name="Picture 4" descr="https://www.sbcindustry.com/sites/default/files/uploads/images/node/126/06_bcsi_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91" y="1663345"/>
            <a:ext cx="1828800" cy="2369168"/>
          </a:xfrm>
          <a:prstGeom prst="rect">
            <a:avLst/>
          </a:prstGeom>
          <a:noFill/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114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Solutions</a:t>
            </a:r>
          </a:p>
        </p:txBody>
      </p:sp>
      <p:sp>
        <p:nvSpPr>
          <p:cNvPr id="234394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US" dirty="0" smtClean="0"/>
              <a:t>Options to ensure code compliant framing:</a:t>
            </a:r>
          </a:p>
          <a:p>
            <a:pPr lvl="1"/>
            <a:r>
              <a:rPr lang="en-US" altLang="en-US" dirty="0" smtClean="0"/>
              <a:t>Hire engineer of record</a:t>
            </a:r>
          </a:p>
          <a:p>
            <a:pPr lvl="1"/>
            <a:r>
              <a:rPr lang="en-US" altLang="en-US" dirty="0" smtClean="0"/>
              <a:t>Eliminate ad-hoc framing solutions</a:t>
            </a:r>
          </a:p>
          <a:p>
            <a:pPr lvl="1"/>
            <a:r>
              <a:rPr lang="en-US" altLang="en-US" b="1" u="sng" dirty="0" smtClean="0"/>
              <a:t>Use Structural Building Components!</a:t>
            </a:r>
            <a:endParaRPr lang="en-US" altLang="en-US" b="1" u="sng" dirty="0"/>
          </a:p>
        </p:txBody>
      </p:sp>
      <p:pic>
        <p:nvPicPr>
          <p:cNvPr id="8" name="Picture 2" descr="BCSI-Photo-B1-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64068"/>
            <a:ext cx="4038600" cy="2466238"/>
          </a:xfrm>
        </p:spPr>
      </p:pic>
    </p:spTree>
    <p:extLst>
      <p:ext uri="{BB962C8B-B14F-4D97-AF65-F5344CB8AC3E}">
        <p14:creationId xmlns:p14="http://schemas.microsoft.com/office/powerpoint/2010/main" val="14947593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Solutions</a:t>
            </a:r>
          </a:p>
        </p:txBody>
      </p:sp>
      <p:sp>
        <p:nvSpPr>
          <p:cNvPr id="234394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dirty="0" smtClean="0"/>
              <a:t>Builder:</a:t>
            </a:r>
          </a:p>
          <a:p>
            <a:pPr lvl="1"/>
            <a:r>
              <a:rPr lang="en-US" altLang="en-US" dirty="0" smtClean="0"/>
              <a:t>Faster to install</a:t>
            </a:r>
          </a:p>
          <a:p>
            <a:pPr lvl="1"/>
            <a:r>
              <a:rPr lang="en-US" altLang="en-US" dirty="0" smtClean="0"/>
              <a:t>Easier to schedule</a:t>
            </a:r>
          </a:p>
          <a:p>
            <a:pPr lvl="1"/>
            <a:r>
              <a:rPr lang="en-US" altLang="en-US" dirty="0" smtClean="0"/>
              <a:t>Safer jobsite</a:t>
            </a:r>
          </a:p>
          <a:p>
            <a:pPr lvl="1"/>
            <a:r>
              <a:rPr lang="en-US" altLang="en-US" dirty="0" smtClean="0"/>
              <a:t>Speed and simplicity</a:t>
            </a:r>
          </a:p>
          <a:p>
            <a:r>
              <a:rPr lang="en-US" altLang="en-US" dirty="0" smtClean="0"/>
              <a:t>Inspector:</a:t>
            </a:r>
          </a:p>
          <a:p>
            <a:pPr lvl="1"/>
            <a:r>
              <a:rPr lang="en-US" altLang="en-US" dirty="0" smtClean="0"/>
              <a:t>Less to inspect</a:t>
            </a:r>
          </a:p>
          <a:p>
            <a:pPr lvl="1"/>
            <a:r>
              <a:rPr lang="en-US" altLang="en-US" dirty="0" smtClean="0"/>
              <a:t>Engineer usually involved</a:t>
            </a:r>
          </a:p>
          <a:p>
            <a:r>
              <a:rPr lang="en-US" altLang="en-US" dirty="0" smtClean="0"/>
              <a:t>Homeowner</a:t>
            </a:r>
          </a:p>
          <a:p>
            <a:pPr lvl="1"/>
            <a:r>
              <a:rPr lang="en-US" altLang="en-US" dirty="0" smtClean="0"/>
              <a:t>Fewer potential problems</a:t>
            </a:r>
            <a:endParaRPr lang="en-US" alt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04661"/>
            <a:ext cx="4038600" cy="298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0579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trusses &amp; building components can make IRC code compliance much easier and result in a more structurally accurate and higher quality building.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/>
              <a:t>SRR 1410-02 </a:t>
            </a:r>
            <a:r>
              <a:rPr lang="en-US" altLang="en-US" sz="1400" dirty="0" smtClean="0"/>
              <a:t>Code </a:t>
            </a:r>
            <a:r>
              <a:rPr lang="en-US" altLang="en-US" sz="1400" dirty="0"/>
              <a:t>Compliant Construction of Conventionally Framed Roofs and Roof Trusses</a:t>
            </a:r>
            <a:endParaRPr lang="en-US" sz="1400" i="1" dirty="0" smtClean="0"/>
          </a:p>
          <a:p>
            <a:pPr lvl="0"/>
            <a:r>
              <a:rPr lang="en-US" sz="1400" i="1" dirty="0" smtClean="0"/>
              <a:t>Building </a:t>
            </a:r>
            <a:r>
              <a:rPr lang="en-US" sz="1400" i="1" dirty="0"/>
              <a:t>Component Safety Information</a:t>
            </a:r>
            <a:r>
              <a:rPr lang="en-US" sz="1400" dirty="0"/>
              <a:t> (</a:t>
            </a:r>
            <a:r>
              <a:rPr lang="en-US" sz="1400" i="1" dirty="0"/>
              <a:t>BCSI</a:t>
            </a:r>
            <a:r>
              <a:rPr lang="en-US" sz="1400" dirty="0"/>
              <a:t>): </a:t>
            </a:r>
            <a:r>
              <a:rPr lang="en-US" sz="1400" i="1" dirty="0"/>
              <a:t>Guide to Good Practice for Handling, Installing &amp; Bracing of Metal Plate Connected Wood Trusses</a:t>
            </a:r>
            <a:r>
              <a:rPr lang="en-US" sz="1400" dirty="0"/>
              <a:t>, Structural Building Components Association and Truss Plate Institute, 2013.</a:t>
            </a:r>
          </a:p>
          <a:p>
            <a:pPr lvl="0"/>
            <a:r>
              <a:rPr lang="en-US" sz="1400" i="1" dirty="0"/>
              <a:t>International Residential Code </a:t>
            </a:r>
            <a:r>
              <a:rPr lang="en-US" sz="1400" dirty="0"/>
              <a:t>(</a:t>
            </a:r>
            <a:r>
              <a:rPr lang="en-US" sz="1400" i="1" u="sng" dirty="0"/>
              <a:t>IRC</a:t>
            </a:r>
            <a:r>
              <a:rPr lang="en-US" sz="1400" dirty="0"/>
              <a:t>), International Code Council, 2012.</a:t>
            </a:r>
          </a:p>
          <a:p>
            <a:pPr lvl="0"/>
            <a:r>
              <a:rPr lang="en-US" sz="1400" i="1" dirty="0"/>
              <a:t>TPI 1 – National Design Standard for Metal Plate Connected Wood Truss Construction</a:t>
            </a:r>
            <a:r>
              <a:rPr lang="en-US" sz="1400" dirty="0"/>
              <a:t>, Truss Plate Institute, 2007.</a:t>
            </a:r>
          </a:p>
          <a:p>
            <a:pPr lvl="0"/>
            <a:r>
              <a:rPr lang="en-US" sz="1400" i="1" dirty="0"/>
              <a:t>WCD 1 – Details for Conventional Wood Frame Construction</a:t>
            </a:r>
            <a:r>
              <a:rPr lang="en-US" sz="1400" dirty="0"/>
              <a:t>, American Wood Council, 2001.</a:t>
            </a:r>
          </a:p>
          <a:p>
            <a:pPr lvl="0"/>
            <a:r>
              <a:rPr lang="en-US" sz="1400" i="1" dirty="0"/>
              <a:t>Wood Frame Construction Manual </a:t>
            </a:r>
            <a:r>
              <a:rPr lang="en-US" sz="1400" dirty="0"/>
              <a:t>(</a:t>
            </a:r>
            <a:r>
              <a:rPr lang="en-US" sz="1400" i="1" dirty="0"/>
              <a:t>WFCM</a:t>
            </a:r>
            <a:r>
              <a:rPr lang="en-US" sz="1400" dirty="0"/>
              <a:t>), American Wood Council, 2012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83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Prescriptive Code Compliance - Loads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955397"/>
              </p:ext>
            </p:extLst>
          </p:nvPr>
        </p:nvGraphicFramePr>
        <p:xfrm>
          <a:off x="457200" y="1200150"/>
          <a:ext cx="8229600" cy="2026944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6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Load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Maximum </a:t>
                      </a:r>
                      <a:r>
                        <a:rPr lang="en-US" sz="1400" dirty="0">
                          <a:effectLst/>
                        </a:rPr>
                        <a:t>Allowed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Code Section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6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Roof Live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 psf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R301.6/Table R301.6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6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Ceiling/Floor Live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10, 20, 30 or 40 psf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R301.5/Table R301.5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6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Snow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 psf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R301.2.3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6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Wind Speed (2012)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110 mph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R301.2.1.1/Figure R301.2(4)A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88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Wind Speed (2006/9)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110 mph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 mph hurricane-prone regions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R301.2.1.1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6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Seismic – Townhouses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SDC: C, D</a:t>
                      </a:r>
                      <a:r>
                        <a:rPr lang="en-US" sz="1400" baseline="-25000" dirty="0">
                          <a:effectLst/>
                        </a:rPr>
                        <a:t>0</a:t>
                      </a:r>
                      <a:r>
                        <a:rPr lang="en-US" sz="1400" dirty="0">
                          <a:effectLst/>
                        </a:rPr>
                        <a:t>, D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, &amp; D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R301.2.2 (SDC: A &amp; B exempt)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64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Seismic – 1- &amp; 2-family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SDC: D</a:t>
                      </a:r>
                      <a:r>
                        <a:rPr lang="en-US" sz="1400" baseline="-25000" dirty="0">
                          <a:effectLst/>
                        </a:rPr>
                        <a:t>0</a:t>
                      </a:r>
                      <a:r>
                        <a:rPr lang="en-US" sz="1400" dirty="0">
                          <a:effectLst/>
                        </a:rPr>
                        <a:t>, D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, &amp; D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R301.2.2 (SDC: A, B &amp; C exempt)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3" marR="45723" marT="6669" marB="6669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7340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8467725" cy="857250"/>
          </a:xfrm>
        </p:spPr>
        <p:txBody>
          <a:bodyPr>
            <a:noAutofit/>
          </a:bodyPr>
          <a:lstStyle/>
          <a:p>
            <a:r>
              <a:rPr lang="en-US" altLang="en-US" dirty="0"/>
              <a:t>Prescriptive Code Compliance - </a:t>
            </a:r>
            <a:r>
              <a:rPr lang="en-US" altLang="en-US" dirty="0" smtClean="0"/>
              <a:t>Structure Geometry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961468"/>
              </p:ext>
            </p:extLst>
          </p:nvPr>
        </p:nvGraphicFramePr>
        <p:xfrm>
          <a:off x="457200" y="1200150"/>
          <a:ext cx="8229600" cy="2426988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41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Maximum Allowed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Code Section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8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Story Height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10' (laterally unsupported) plus floor framing not to exceed 16" or 12' as allowed by exception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R302.3/Table R602.3(5)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1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Number of Stories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 above grade plane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R101.2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Building Width (perpendicular to ridge)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36'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footnote to Tables R502.5(1) &amp; R802.5(2)]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00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Building Length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(parallel to ridge)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Not specified for wood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[CFS &amp; ICF limited to 60']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5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Mean Roof Height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Up to 60' with application of adjustment factors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Table R602.3(1), Table R602.10.3(1) &amp; Section R802.11.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69" marB="6669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9419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Prescriptive Code Compliance - </a:t>
            </a:r>
            <a:r>
              <a:rPr lang="en-US" altLang="en-US" dirty="0" smtClean="0"/>
              <a:t>Roof Geometry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435847"/>
              </p:ext>
            </p:extLst>
          </p:nvPr>
        </p:nvGraphicFramePr>
        <p:xfrm>
          <a:off x="457200" y="1200150"/>
          <a:ext cx="8229600" cy="1786932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Maximum Allowed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Code Section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9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Building Width (perpendicular to ridge)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40' (36' building plus max 24" overhang each side)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footnote to Tables R502.5(1) &amp; R802.5(2) &amp; R802.7.1.1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Rafter Span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Maximum tabulated or 26'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Footnote b Table R802.5(1)-(8)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Ceiling Joist Span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Maximum tabulated or 26'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Footnote b Table R802.4(1) &amp; (2)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69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Rafter/Ceiling Joist Spacing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24" o.c.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Table R802.5(1)-(8) &amp; Table R802.4(1) &amp; (2)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148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Roof Pitch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3/12 to 12/12 or greater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Table R301.6 &amp; R802.3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720" marR="45720" marT="6671" marB="6671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1641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Prescriptive Code Compliance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Finally, and perhaps most importantly, to meet prescriptive code compliance: </a:t>
            </a:r>
          </a:p>
          <a:p>
            <a:pPr lvl="1"/>
            <a:r>
              <a:rPr lang="en-US" altLang="en-US" dirty="0" smtClean="0"/>
              <a:t>Construction </a:t>
            </a:r>
            <a:r>
              <a:rPr lang="en-US" altLang="en-US" dirty="0"/>
              <a:t>documents shall be of sufficient clarity to indicate the location, nature and extent of work and show </a:t>
            </a:r>
            <a:r>
              <a:rPr lang="en-US" altLang="en-US" b="1" dirty="0"/>
              <a:t>in detail </a:t>
            </a:r>
            <a:r>
              <a:rPr lang="en-US" altLang="en-US" dirty="0"/>
              <a:t>that such work </a:t>
            </a:r>
            <a:r>
              <a:rPr lang="en-US" altLang="en-US" b="1" dirty="0" smtClean="0"/>
              <a:t>conforms to the provisions of the code </a:t>
            </a:r>
            <a:r>
              <a:rPr lang="en-US" altLang="en-US" dirty="0" smtClean="0"/>
              <a:t>[</a:t>
            </a:r>
            <a:r>
              <a:rPr lang="en-US" altLang="en-US" dirty="0"/>
              <a:t>R106.1.1].</a:t>
            </a:r>
          </a:p>
          <a:p>
            <a:pPr lvl="1"/>
            <a:r>
              <a:rPr lang="en-US" altLang="en-US" dirty="0" smtClean="0"/>
              <a:t>A complete </a:t>
            </a:r>
            <a:r>
              <a:rPr lang="en-US" altLang="en-US" b="1" u="sng" dirty="0" smtClean="0"/>
              <a:t>load path </a:t>
            </a:r>
            <a:r>
              <a:rPr lang="en-US" altLang="en-US" dirty="0" smtClean="0"/>
              <a:t>from peak of roof to the foundation is required </a:t>
            </a:r>
            <a:r>
              <a:rPr lang="en-US" altLang="en-US" dirty="0"/>
              <a:t>[</a:t>
            </a:r>
            <a:r>
              <a:rPr lang="en-US" altLang="en-US" dirty="0" smtClean="0"/>
              <a:t>R301.1].</a:t>
            </a: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YERLOGOHEIGHT" val="97"/>
  <p:tag name="PLAYERLOGOWIDTH" val="222"/>
  <p:tag name="LASTPUBLISHED" val="C:\Work\TTWIBC\Published\Trusses and the IBC2000\launcher.html"/>
  <p:tag name="PRESENTATION_PLAYLIST_COUNT" val="0"/>
  <p:tag name="PRESENTATION_PRESENTER_SLIDE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  <p:tag name="ARTICULATE_NAV_LEVEL" val="1"/>
  <p:tag name="ARTICULATE_PLAYLIST_ID" val="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PAUSE" val="0"/>
  <p:tag name="ARTICULATE_NAV_LEVEL" val="1"/>
  <p:tag name="ARTICULATE_PLAYLIST_ID" val="-1"/>
</p:tagLst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eric SBCA PPT 16_9">
  <a:themeElements>
    <a:clrScheme name="SBCA Workshop Color Scheme">
      <a:dk1>
        <a:sysClr val="windowText" lastClr="000000"/>
      </a:dk1>
      <a:lt1>
        <a:sysClr val="window" lastClr="FFFFFF"/>
      </a:lt1>
      <a:dk2>
        <a:srgbClr val="8D8A8A"/>
      </a:dk2>
      <a:lt2>
        <a:srgbClr val="E6E7E8"/>
      </a:lt2>
      <a:accent1>
        <a:srgbClr val="8D8A8A"/>
      </a:accent1>
      <a:accent2>
        <a:srgbClr val="BF2F38"/>
      </a:accent2>
      <a:accent3>
        <a:srgbClr val="FFCC00"/>
      </a:accent3>
      <a:accent4>
        <a:srgbClr val="BCBEC0"/>
      </a:accent4>
      <a:accent5>
        <a:srgbClr val="E6E7E8"/>
      </a:accent5>
      <a:accent6>
        <a:srgbClr val="8D8A8A"/>
      </a:accent6>
      <a:hlink>
        <a:srgbClr val="BF2F38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19993</TotalTime>
  <Pages>38</Pages>
  <Words>2815</Words>
  <Application>Microsoft Office PowerPoint</Application>
  <PresentationFormat>On-screen Show (16:9)</PresentationFormat>
  <Paragraphs>277</Paragraphs>
  <Slides>57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Calibri</vt:lpstr>
      <vt:lpstr>Tahoma</vt:lpstr>
      <vt:lpstr>Times New Roman</vt:lpstr>
      <vt:lpstr>4_Custom Design</vt:lpstr>
      <vt:lpstr>Generic SBCA PPT 16_9</vt:lpstr>
      <vt:lpstr>Custom Design</vt:lpstr>
      <vt:lpstr>Code Compliant Construction of Conventionally Framed Roofs and Roof Trusses</vt:lpstr>
      <vt:lpstr>Introduction</vt:lpstr>
      <vt:lpstr>Background</vt:lpstr>
      <vt:lpstr>Applications</vt:lpstr>
      <vt:lpstr>Prescriptive Code Compliance</vt:lpstr>
      <vt:lpstr>Prescriptive Code Compliance - Loads</vt:lpstr>
      <vt:lpstr>Prescriptive Code Compliance - Structure Geometry</vt:lpstr>
      <vt:lpstr>Prescriptive Code Compliance - Roof Geometry</vt:lpstr>
      <vt:lpstr>Prescriptive Code Compliance</vt:lpstr>
      <vt:lpstr>What is a Load Path?</vt:lpstr>
      <vt:lpstr>What is a Load Path?</vt:lpstr>
      <vt:lpstr>What is a Load Path?</vt:lpstr>
      <vt:lpstr>Conventional Framing Problem Areas</vt:lpstr>
      <vt:lpstr>Conventional Framing Requirements</vt:lpstr>
      <vt:lpstr>Conventional Framing Requirements</vt:lpstr>
      <vt:lpstr>Conventional Framing Problem Areas</vt:lpstr>
      <vt:lpstr>Example: Load Path (Roof Dormer)</vt:lpstr>
      <vt:lpstr>Example: Load Path (Roof Dormer)</vt:lpstr>
      <vt:lpstr>Example: Load Path (Roof Dormer)</vt:lpstr>
      <vt:lpstr>Example: Load Path (Wall)</vt:lpstr>
      <vt:lpstr>Example: Load Path (Wall)</vt:lpstr>
      <vt:lpstr>Example: Load Path (Wall)</vt:lpstr>
      <vt:lpstr>Example: Load Path (Wall)</vt:lpstr>
      <vt:lpstr>Example: Load Path (Wall)</vt:lpstr>
      <vt:lpstr>Example: Load Path (Floor)</vt:lpstr>
      <vt:lpstr>Example: Load Path (Floor)</vt:lpstr>
      <vt:lpstr>Example: Load Path (Floor)</vt:lpstr>
      <vt:lpstr>Example: Load Path (Floor)</vt:lpstr>
      <vt:lpstr>Conventional Framing Problem Areas</vt:lpstr>
      <vt:lpstr>Example: Connection (Floor Sag)</vt:lpstr>
      <vt:lpstr>Example: Connection (Floor Sag)</vt:lpstr>
      <vt:lpstr>Example: Connection (Floor Sag)</vt:lpstr>
      <vt:lpstr>Example: Connection (Power Blocking)</vt:lpstr>
      <vt:lpstr>Example: Connection (Power Blocking)</vt:lpstr>
      <vt:lpstr>Example: Connection (Roofs)</vt:lpstr>
      <vt:lpstr>Example: Connection (Roof Diaphragm)</vt:lpstr>
      <vt:lpstr>Example: Connection (Hip Rafters)</vt:lpstr>
      <vt:lpstr>Example: Connection (Hip Rafters)</vt:lpstr>
      <vt:lpstr>Example: Support (Bearing)</vt:lpstr>
      <vt:lpstr>Example: Support (Bearing)</vt:lpstr>
      <vt:lpstr>Example: Support (Rafter)</vt:lpstr>
      <vt:lpstr>Example: Support (Rafter)</vt:lpstr>
      <vt:lpstr>Example: Support (Rafter)</vt:lpstr>
      <vt:lpstr>Example: Support (Header)</vt:lpstr>
      <vt:lpstr>Example: Support (Header)</vt:lpstr>
      <vt:lpstr>Structural Member Sizing Example</vt:lpstr>
      <vt:lpstr>Structural Member Sizing Example</vt:lpstr>
      <vt:lpstr>Roofs – Structural Member Sizing</vt:lpstr>
      <vt:lpstr>Framing Plan</vt:lpstr>
      <vt:lpstr>Findings</vt:lpstr>
      <vt:lpstr>Findings</vt:lpstr>
      <vt:lpstr>Findings</vt:lpstr>
      <vt:lpstr>Findings</vt:lpstr>
      <vt:lpstr>Solutions</vt:lpstr>
      <vt:lpstr>Solutions</vt:lpstr>
      <vt:lpstr>Conclusion</vt:lpstr>
      <vt:lpstr>References</vt:lpstr>
    </vt:vector>
  </TitlesOfParts>
  <Company>Wood Truss Council of America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 Compliant Construction</dc:title>
  <dc:subject>Truss Technology Workshop</dc:subject>
  <dc:creator>WTCA</dc:creator>
  <cp:lastModifiedBy>Matt Tanger</cp:lastModifiedBy>
  <cp:revision>712</cp:revision>
  <cp:lastPrinted>1995-04-26T09:12:42Z</cp:lastPrinted>
  <dcterms:created xsi:type="dcterms:W3CDTF">1999-10-12T16:49:40Z</dcterms:created>
  <dcterms:modified xsi:type="dcterms:W3CDTF">2016-02-29T21:49:15Z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new 2005 TTW template</vt:lpwstr>
  </property>
</Properties>
</file>